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2"/>
  </p:sldMasterIdLst>
  <p:notesMasterIdLst>
    <p:notesMasterId r:id="rId62"/>
  </p:notesMasterIdLst>
  <p:handoutMasterIdLst>
    <p:handoutMasterId r:id="rId63"/>
  </p:handoutMasterIdLst>
  <p:sldIdLst>
    <p:sldId id="394" r:id="rId3"/>
    <p:sldId id="571" r:id="rId4"/>
    <p:sldId id="572" r:id="rId5"/>
    <p:sldId id="543" r:id="rId6"/>
    <p:sldId id="544" r:id="rId7"/>
    <p:sldId id="545" r:id="rId8"/>
    <p:sldId id="546" r:id="rId9"/>
    <p:sldId id="547" r:id="rId10"/>
    <p:sldId id="548" r:id="rId11"/>
    <p:sldId id="549" r:id="rId12"/>
    <p:sldId id="550" r:id="rId13"/>
    <p:sldId id="551" r:id="rId14"/>
    <p:sldId id="552" r:id="rId15"/>
    <p:sldId id="553" r:id="rId16"/>
    <p:sldId id="554" r:id="rId17"/>
    <p:sldId id="555" r:id="rId18"/>
    <p:sldId id="556" r:id="rId19"/>
    <p:sldId id="559" r:id="rId20"/>
    <p:sldId id="560" r:id="rId21"/>
    <p:sldId id="561" r:id="rId22"/>
    <p:sldId id="562" r:id="rId23"/>
    <p:sldId id="563" r:id="rId24"/>
    <p:sldId id="509" r:id="rId25"/>
    <p:sldId id="506" r:id="rId26"/>
    <p:sldId id="510" r:id="rId27"/>
    <p:sldId id="516" r:id="rId28"/>
    <p:sldId id="511" r:id="rId29"/>
    <p:sldId id="512" r:id="rId30"/>
    <p:sldId id="507" r:id="rId31"/>
    <p:sldId id="518" r:id="rId32"/>
    <p:sldId id="539" r:id="rId33"/>
    <p:sldId id="522" r:id="rId34"/>
    <p:sldId id="520" r:id="rId35"/>
    <p:sldId id="519" r:id="rId36"/>
    <p:sldId id="521" r:id="rId37"/>
    <p:sldId id="523" r:id="rId38"/>
    <p:sldId id="524" r:id="rId39"/>
    <p:sldId id="540" r:id="rId40"/>
    <p:sldId id="517" r:id="rId41"/>
    <p:sldId id="525" r:id="rId42"/>
    <p:sldId id="526" r:id="rId43"/>
    <p:sldId id="527" r:id="rId44"/>
    <p:sldId id="529" r:id="rId45"/>
    <p:sldId id="528" r:id="rId46"/>
    <p:sldId id="530" r:id="rId47"/>
    <p:sldId id="532" r:id="rId48"/>
    <p:sldId id="533" r:id="rId49"/>
    <p:sldId id="534" r:id="rId50"/>
    <p:sldId id="508" r:id="rId51"/>
    <p:sldId id="531" r:id="rId52"/>
    <p:sldId id="537" r:id="rId53"/>
    <p:sldId id="538" r:id="rId54"/>
    <p:sldId id="569" r:id="rId55"/>
    <p:sldId id="570" r:id="rId56"/>
    <p:sldId id="564" r:id="rId57"/>
    <p:sldId id="565" r:id="rId58"/>
    <p:sldId id="566" r:id="rId59"/>
    <p:sldId id="567" r:id="rId60"/>
    <p:sldId id="568" r:id="rId6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B339152-3944-49E2-BF03-3643CD3A70B9}">
          <p14:sldIdLst>
            <p14:sldId id="394"/>
            <p14:sldId id="571"/>
            <p14:sldId id="572"/>
          </p14:sldIdLst>
        </p14:section>
        <p14:section name="Error Handling in JS" id="{80333280-7A8B-471A-A776-2DD1F6123729}">
          <p14:sldIdLst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</p14:sldIdLst>
        </p14:section>
        <p14:section name="Exception Handling in JS" id="{13469C94-E405-4AB5-87D1-398276E5CF22}">
          <p14:sldIdLst>
            <p14:sldId id="552"/>
            <p14:sldId id="553"/>
            <p14:sldId id="554"/>
            <p14:sldId id="555"/>
            <p14:sldId id="556"/>
            <p14:sldId id="559"/>
            <p14:sldId id="560"/>
            <p14:sldId id="561"/>
            <p14:sldId id="562"/>
            <p14:sldId id="563"/>
          </p14:sldIdLst>
        </p14:section>
        <p14:section name="Unit Testing - Concepts" id="{96A46A3C-8A40-49F8-911A-26E2965E287B}">
          <p14:sldIdLst>
            <p14:sldId id="509"/>
            <p14:sldId id="506"/>
            <p14:sldId id="510"/>
            <p14:sldId id="516"/>
            <p14:sldId id="511"/>
          </p14:sldIdLst>
        </p14:section>
        <p14:section name="Using Mocha and Chai" id="{1DA85278-1BA9-446C-92D3-3F3AC3365838}">
          <p14:sldIdLst>
            <p14:sldId id="512"/>
            <p14:sldId id="507"/>
            <p14:sldId id="518"/>
            <p14:sldId id="539"/>
            <p14:sldId id="522"/>
            <p14:sldId id="520"/>
            <p14:sldId id="519"/>
            <p14:sldId id="521"/>
            <p14:sldId id="523"/>
            <p14:sldId id="524"/>
            <p14:sldId id="540"/>
            <p14:sldId id="517"/>
          </p14:sldIdLst>
        </p14:section>
        <p14:section name="Sum of Numbers" id="{55BF292C-B926-4DBC-BC5D-CA6A702F0BC0}">
          <p14:sldIdLst>
            <p14:sldId id="525"/>
            <p14:sldId id="526"/>
            <p14:sldId id="527"/>
          </p14:sldIdLst>
        </p14:section>
        <p14:section name="Check for Symmetry" id="{191DCED9-41FC-4E35-9750-A2C7ABB77A4C}">
          <p14:sldIdLst>
            <p14:sldId id="529"/>
            <p14:sldId id="528"/>
            <p14:sldId id="530"/>
          </p14:sldIdLst>
        </p14:section>
        <p14:section name="RGB to Hex Color" id="{AAAB4197-D87F-4ADC-A9AC-9AFFFD93C9EC}">
          <p14:sldIdLst>
            <p14:sldId id="532"/>
            <p14:sldId id="533"/>
            <p14:sldId id="534"/>
            <p14:sldId id="508"/>
          </p14:sldIdLst>
        </p14:section>
        <p14:section name="Add / Subtract Module" id="{05B32495-F552-49F9-A1A4-8F1BD2207F74}">
          <p14:sldIdLst>
            <p14:sldId id="531"/>
            <p14:sldId id="537"/>
            <p14:sldId id="538"/>
          </p14:sldIdLst>
        </p14:section>
        <p14:section name="Conclusion" id="{B99880FD-2BE7-4F04-A369-88602C94B9F5}">
          <p14:sldIdLst>
            <p14:sldId id="569"/>
            <p14:sldId id="570"/>
            <p14:sldId id="564"/>
            <p14:sldId id="565"/>
            <p14:sldId id="566"/>
            <p14:sldId id="567"/>
            <p14:sldId id="56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4C3"/>
    <a:srgbClr val="FBEEDC"/>
    <a:srgbClr val="FFFFFF"/>
    <a:srgbClr val="F8DC9E"/>
    <a:srgbClr val="FBEEC9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>
        <p:scale>
          <a:sx n="96" d="100"/>
          <a:sy n="96" d="100"/>
        </p:scale>
        <p:origin x="-96" y="-2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9/19/2018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3185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23DF7-163A-4024-AD1E-614BFD38DB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08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85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610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1627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83137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172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53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=""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8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=""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6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0" y="6035665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0" y="6035665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6" y="254857"/>
            <a:ext cx="10962447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=""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5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=""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09808"/>
            <a:ext cx="2950749" cy="39542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=""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34604"/>
            <a:ext cx="2950749" cy="3631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=""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67855"/>
            <a:ext cx="2950749" cy="52468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=""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1111"/>
            <a:ext cx="2950749" cy="46005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34E5CD64-8E62-478C-BD07-29B0AE8E261B}"/>
              </a:ext>
            </a:extLst>
          </p:cNvPr>
          <p:cNvSpPr/>
          <p:nvPr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42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3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8" y="1353867"/>
            <a:ext cx="7197424" cy="50278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=""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2B94D3F-5DC8-4398-914C-4833ABE4CC19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14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5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8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2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=""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5FA3191E-14EF-4DC3-AD93-CA289B12B4C9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AB530A8A-ABDE-4B7F-B28B-A9B499B32225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E5ADF575-91AD-4F69-BA66-356B62AEB683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="" xmlns:a16="http://schemas.microsoft.com/office/drawing/2014/main" id="{D60C0104-2410-4352-A800-FD0292CC11A7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10FB7F08-6662-4D0C-AFAB-CFFDE9B1CA0A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379635D4-E3FF-4174-A648-032E9615851B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0601A2EF-9181-444B-8898-83A36D09B869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307F38C1-A87B-4D59-BE69-6A23413F5870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94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=""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1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=""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=""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=""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=""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7" y="1297094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=""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0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=""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3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=""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=""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=""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=""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3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=""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2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5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=""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1" y="1186308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=""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=""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5" y="5017463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=""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0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9" y="1319424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=""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2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24744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0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744463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=""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180332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=""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9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9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6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32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2" y="3314705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=""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=""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4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9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pic>
        <p:nvPicPr>
          <p:cNvPr id="12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370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847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4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=""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8" y="6390561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7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6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8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=""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0537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62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1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0" orient="horz" pos="2160" userDrawn="1">
          <p15:clr>
            <a:srgbClr val="F26B43"/>
          </p15:clr>
        </p15:guide>
        <p15:guide id="1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unitjs.com/" TargetMode="External"/><Relationship Id="rId13" Type="http://schemas.openxmlformats.org/officeDocument/2006/relationships/hyperlink" Target="http://sinonjs.org/" TargetMode="External"/><Relationship Id="rId18" Type="http://schemas.openxmlformats.org/officeDocument/2006/relationships/image" Target="../media/image67.png"/><Relationship Id="rId3" Type="http://schemas.openxmlformats.org/officeDocument/2006/relationships/hyperlink" Target="http://www.nunit.org/" TargetMode="External"/><Relationship Id="rId7" Type="http://schemas.openxmlformats.org/officeDocument/2006/relationships/hyperlink" Target="https://qunitjs.com/" TargetMode="External"/><Relationship Id="rId12" Type="http://schemas.openxmlformats.org/officeDocument/2006/relationships/hyperlink" Target="https://github.com/shouldjs/should.js" TargetMode="External"/><Relationship Id="rId17" Type="http://schemas.openxmlformats.org/officeDocument/2006/relationships/image" Target="../media/image66.jpeg"/><Relationship Id="rId2" Type="http://schemas.openxmlformats.org/officeDocument/2006/relationships/hyperlink" Target="http://junit.org/" TargetMode="External"/><Relationship Id="rId16" Type="http://schemas.openxmlformats.org/officeDocument/2006/relationships/hyperlink" Target="https://github.com/moq/moq4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mochajs.org/" TargetMode="External"/><Relationship Id="rId11" Type="http://schemas.openxmlformats.org/officeDocument/2006/relationships/hyperlink" Target="http://angular.github.io/assert/" TargetMode="External"/><Relationship Id="rId5" Type="http://schemas.openxmlformats.org/officeDocument/2006/relationships/hyperlink" Target="https://phpunit.de/" TargetMode="External"/><Relationship Id="rId15" Type="http://schemas.openxmlformats.org/officeDocument/2006/relationships/hyperlink" Target="http://mockito.org/" TargetMode="External"/><Relationship Id="rId10" Type="http://schemas.openxmlformats.org/officeDocument/2006/relationships/hyperlink" Target="http://chaijs.com/" TargetMode="External"/><Relationship Id="rId4" Type="http://schemas.openxmlformats.org/officeDocument/2006/relationships/hyperlink" Target="https://msdn.microsoft.com/library/ms379625.aspx" TargetMode="External"/><Relationship Id="rId9" Type="http://schemas.openxmlformats.org/officeDocument/2006/relationships/hyperlink" Target="http://jasmine.github.io/" TargetMode="External"/><Relationship Id="rId14" Type="http://schemas.openxmlformats.org/officeDocument/2006/relationships/hyperlink" Target="http://www.jmock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92.png"/><Relationship Id="rId26" Type="http://schemas.openxmlformats.org/officeDocument/2006/relationships/image" Target="../media/image39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codexio.bg" TargetMode="External"/><Relationship Id="rId12" Type="http://schemas.openxmlformats.org/officeDocument/2006/relationships/image" Target="../media/image89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1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7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95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96.png"/><Relationship Id="rId10" Type="http://schemas.openxmlformats.org/officeDocument/2006/relationships/image" Target="../media/image88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86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90.png"/><Relationship Id="rId22" Type="http://schemas.openxmlformats.org/officeDocument/2006/relationships/image" Target="../media/image94.png"/><Relationship Id="rId27" Type="http://schemas.openxmlformats.org/officeDocument/2006/relationships/hyperlink" Target="http://smartit.bg/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of-myths.com/" TargetMode="External"/><Relationship Id="rId3" Type="http://schemas.openxmlformats.org/officeDocument/2006/relationships/image" Target="../media/image97.jpe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onebitsoftware.net/" TargetMode="External"/><Relationship Id="rId11" Type="http://schemas.openxmlformats.org/officeDocument/2006/relationships/image" Target="../media/image101.gif"/><Relationship Id="rId5" Type="http://schemas.openxmlformats.org/officeDocument/2006/relationships/image" Target="../media/image98.png"/><Relationship Id="rId10" Type="http://schemas.openxmlformats.org/officeDocument/2006/relationships/hyperlink" Target="https://www.lukanet.com/" TargetMode="External"/><Relationship Id="rId4" Type="http://schemas.openxmlformats.org/officeDocument/2006/relationships/hyperlink" Target="codexio.bg" TargetMode="External"/><Relationship Id="rId9" Type="http://schemas.openxmlformats.org/officeDocument/2006/relationships/image" Target="../media/image100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10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Резултат с изображение за tes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2049651"/>
            <a:ext cx="3810000" cy="233362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Errors and Exceptions, Unit Testing, Tests Cases, Assertions</a:t>
            </a:r>
            <a:r>
              <a:rPr lang="bg-BG" dirty="0"/>
              <a:t>, </a:t>
            </a:r>
            <a:r>
              <a:rPr lang="en-US" dirty="0"/>
              <a:t>Hooks</a:t>
            </a:r>
            <a:endParaRPr lang="en-US" noProof="1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Handling</a:t>
            </a:r>
            <a:br>
              <a:rPr lang="en-US" dirty="0"/>
            </a:br>
            <a:r>
              <a:rPr lang="en-US" dirty="0"/>
              <a:t>Unit Testing with Mocha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8641602" y="6285894"/>
            <a:ext cx="2950749" cy="320720"/>
          </a:xfrm>
        </p:spPr>
        <p:txBody>
          <a:bodyPr/>
          <a:lstStyle/>
          <a:p>
            <a:r>
              <a:rPr lang="en-GB" sz="1600" dirty="0">
                <a:hlinkClick r:id="rId4"/>
              </a:rPr>
              <a:t>http</a:t>
            </a:r>
            <a:r>
              <a:rPr lang="en-GB" sz="1600" dirty="0">
                <a:solidFill>
                  <a:schemeClr val="bg1"/>
                </a:solidFill>
                <a:hlinkClick r:id="rId4"/>
              </a:rPr>
              <a:t>://softuni.bg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66685" y="5175266"/>
            <a:ext cx="2950749" cy="382788"/>
          </a:xfrm>
        </p:spPr>
        <p:txBody>
          <a:bodyPr/>
          <a:lstStyle/>
          <a:p>
            <a:r>
              <a:rPr lang="en-US" sz="2000" dirty="0" err="1"/>
              <a:t>SoftUni</a:t>
            </a:r>
            <a:r>
              <a:rPr lang="en-US" sz="2000" dirty="0"/>
              <a:t> Team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66685" y="5558054"/>
            <a:ext cx="2950749" cy="351754"/>
          </a:xfrm>
        </p:spPr>
        <p:txBody>
          <a:bodyPr/>
          <a:lstStyle/>
          <a:p>
            <a:r>
              <a:rPr lang="en-GB" sz="1800" dirty="0"/>
              <a:t>Technical Trainers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791" y="1923532"/>
            <a:ext cx="2071650" cy="23366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Резултат с изображение за chai j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2" y="3397078"/>
            <a:ext cx="1522741" cy="171209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 a range of elements </a:t>
            </a:r>
            <a:r>
              <a:rPr lang="en-US" dirty="0"/>
              <a:t>from array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This is a sample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solution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Sub-Sum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12811" y="1919455"/>
            <a:ext cx="8043777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subsum([10, 20, 30, </a:t>
            </a:r>
            <a:r>
              <a:rPr lang="en-US" noProof="1">
                <a:solidFill>
                  <a:schemeClr val="bg1"/>
                </a:solidFill>
              </a:rPr>
              <a:t>40</a:t>
            </a:r>
            <a:r>
              <a:rPr lang="en-US" noProof="1"/>
              <a:t>, </a:t>
            </a:r>
            <a:r>
              <a:rPr lang="en-US" noProof="1">
                <a:solidFill>
                  <a:schemeClr val="bg1"/>
                </a:solidFill>
              </a:rPr>
              <a:t>50</a:t>
            </a:r>
            <a:r>
              <a:rPr lang="en-US" noProof="1"/>
              <a:t>, 60], </a:t>
            </a:r>
            <a:r>
              <a:rPr lang="en-US" noProof="1">
                <a:solidFill>
                  <a:schemeClr val="bg1"/>
                </a:solidFill>
              </a:rPr>
              <a:t>3</a:t>
            </a:r>
            <a:r>
              <a:rPr lang="en-US" noProof="1"/>
              <a:t>, </a:t>
            </a:r>
            <a:r>
              <a:rPr lang="en-US" noProof="1">
                <a:solidFill>
                  <a:schemeClr val="bg1"/>
                </a:solidFill>
              </a:rPr>
              <a:t>4</a:t>
            </a:r>
            <a:r>
              <a:rPr lang="en-US" noProof="1"/>
              <a:t>)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16262" y="3356979"/>
            <a:ext cx="10363200" cy="320354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function </a:t>
            </a:r>
            <a:r>
              <a:rPr lang="en-US" noProof="1">
                <a:solidFill>
                  <a:schemeClr val="bg1"/>
                </a:solidFill>
              </a:rPr>
              <a:t>subsum</a:t>
            </a:r>
            <a:r>
              <a:rPr lang="en-US" noProof="1"/>
              <a:t>(</a:t>
            </a:r>
            <a:r>
              <a:rPr lang="en-US" noProof="1">
                <a:solidFill>
                  <a:schemeClr val="bg1"/>
                </a:solidFill>
              </a:rPr>
              <a:t>arr</a:t>
            </a:r>
            <a:r>
              <a:rPr lang="en-US" noProof="1"/>
              <a:t>, </a:t>
            </a:r>
            <a:r>
              <a:rPr lang="en-US" noProof="1">
                <a:solidFill>
                  <a:schemeClr val="bg1"/>
                </a:solidFill>
              </a:rPr>
              <a:t>startIndex</a:t>
            </a:r>
            <a:r>
              <a:rPr lang="en-US" noProof="1"/>
              <a:t>, </a:t>
            </a:r>
            <a:r>
              <a:rPr lang="en-US" noProof="1">
                <a:solidFill>
                  <a:schemeClr val="bg1"/>
                </a:solidFill>
              </a:rPr>
              <a:t>endIndex</a:t>
            </a:r>
            <a:r>
              <a:rPr lang="en-US" noProof="1"/>
              <a:t>) {</a:t>
            </a:r>
          </a:p>
          <a:p>
            <a:r>
              <a:rPr lang="en-US" noProof="1"/>
              <a:t>  let </a:t>
            </a:r>
            <a:r>
              <a:rPr lang="en-US" noProof="1">
                <a:solidFill>
                  <a:schemeClr val="bg1"/>
                </a:solidFill>
              </a:rPr>
              <a:t>sum</a:t>
            </a:r>
            <a:r>
              <a:rPr lang="en-US" noProof="1"/>
              <a:t> = 0;</a:t>
            </a:r>
          </a:p>
          <a:p>
            <a:r>
              <a:rPr lang="en-US" noProof="1"/>
              <a:t>  for (let i = </a:t>
            </a:r>
            <a:r>
              <a:rPr lang="en-US" noProof="1">
                <a:solidFill>
                  <a:schemeClr val="bg1"/>
                </a:solidFill>
              </a:rPr>
              <a:t>startIndex</a:t>
            </a:r>
            <a:r>
              <a:rPr lang="en-US" noProof="1"/>
              <a:t>; i &lt;= </a:t>
            </a:r>
            <a:r>
              <a:rPr lang="en-US" noProof="1">
                <a:solidFill>
                  <a:schemeClr val="bg1"/>
                </a:solidFill>
              </a:rPr>
              <a:t>endIndex</a:t>
            </a:r>
            <a:r>
              <a:rPr lang="en-US" noProof="1"/>
              <a:t>; i++)</a:t>
            </a:r>
          </a:p>
          <a:p>
            <a:r>
              <a:rPr lang="en-US" noProof="1"/>
              <a:t>    </a:t>
            </a:r>
            <a:r>
              <a:rPr lang="en-US" noProof="1">
                <a:solidFill>
                  <a:schemeClr val="bg1"/>
                </a:solidFill>
              </a:rPr>
              <a:t>sum</a:t>
            </a:r>
            <a:r>
              <a:rPr lang="en-US" noProof="1"/>
              <a:t> += </a:t>
            </a:r>
            <a:r>
              <a:rPr lang="en-US" noProof="1">
                <a:solidFill>
                  <a:schemeClr val="bg1"/>
                </a:solidFill>
              </a:rPr>
              <a:t>arr</a:t>
            </a:r>
            <a:r>
              <a:rPr lang="en-US" noProof="1"/>
              <a:t>[i];</a:t>
            </a:r>
          </a:p>
          <a:p>
            <a:r>
              <a:rPr lang="en-US" noProof="1"/>
              <a:t>  return </a:t>
            </a:r>
            <a:r>
              <a:rPr lang="en-US" noProof="1">
                <a:solidFill>
                  <a:schemeClr val="bg1"/>
                </a:solidFill>
              </a:rPr>
              <a:t>sum</a:t>
            </a:r>
            <a:r>
              <a:rPr lang="en-US" noProof="1"/>
              <a:t>;</a:t>
            </a:r>
          </a:p>
          <a:p>
            <a:r>
              <a:rPr lang="en-US" noProof="1"/>
              <a:t>}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9923174" y="1919455"/>
            <a:ext cx="1352838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pPr algn="ctr"/>
            <a:r>
              <a:rPr lang="en-US" noProof="1"/>
              <a:t>90</a:t>
            </a:r>
          </a:p>
        </p:txBody>
      </p:sp>
      <p:sp>
        <p:nvSpPr>
          <p:cNvPr id="11" name="Right Arrow 10"/>
          <p:cNvSpPr/>
          <p:nvPr/>
        </p:nvSpPr>
        <p:spPr bwMode="auto">
          <a:xfrm>
            <a:off x="9074404" y="2062948"/>
            <a:ext cx="730953" cy="300453"/>
          </a:xfrm>
          <a:prstGeom prst="rightArrow">
            <a:avLst/>
          </a:prstGeom>
          <a:solidFill>
            <a:srgbClr val="00206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57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Think about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special cases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Sub-Sum – Error Handling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12811" y="1919455"/>
            <a:ext cx="8291140" cy="587441"/>
          </a:xfrm>
          <a:prstGeom prst="rect">
            <a:avLst/>
          </a:prstGeom>
          <a:solidFill>
            <a:srgbClr val="ADB4C3">
              <a:alpha val="14902"/>
            </a:srgb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subsum([10, 20, 30, </a:t>
            </a:r>
            <a:r>
              <a:rPr lang="en-US" noProof="1">
                <a:solidFill>
                  <a:schemeClr val="bg1"/>
                </a:solidFill>
              </a:rPr>
              <a:t>40</a:t>
            </a:r>
            <a:r>
              <a:rPr lang="en-US" noProof="1"/>
              <a:t>, </a:t>
            </a:r>
            <a:r>
              <a:rPr lang="en-US" noProof="1">
                <a:solidFill>
                  <a:schemeClr val="bg1"/>
                </a:solidFill>
              </a:rPr>
              <a:t>50</a:t>
            </a:r>
            <a:r>
              <a:rPr lang="en-US" noProof="1"/>
              <a:t>, </a:t>
            </a:r>
            <a:r>
              <a:rPr lang="en-US" noProof="1">
                <a:solidFill>
                  <a:schemeClr val="bg1"/>
                </a:solidFill>
              </a:rPr>
              <a:t>60</a:t>
            </a:r>
            <a:r>
              <a:rPr lang="en-US" noProof="1"/>
              <a:t>], </a:t>
            </a:r>
            <a:r>
              <a:rPr lang="en-US" noProof="1">
                <a:solidFill>
                  <a:schemeClr val="bg1"/>
                </a:solidFill>
              </a:rPr>
              <a:t>3</a:t>
            </a:r>
            <a:r>
              <a:rPr lang="en-US" noProof="1"/>
              <a:t>, </a:t>
            </a:r>
            <a:r>
              <a:rPr lang="en-US" noProof="1">
                <a:solidFill>
                  <a:schemeClr val="bg1"/>
                </a:solidFill>
              </a:rPr>
              <a:t>300</a:t>
            </a:r>
            <a:r>
              <a:rPr lang="en-US" noProof="1"/>
              <a:t>)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10115347" y="1919455"/>
            <a:ext cx="1160665" cy="587441"/>
          </a:xfrm>
          <a:prstGeom prst="rect">
            <a:avLst/>
          </a:prstGeom>
          <a:solidFill>
            <a:srgbClr val="ADB4C3">
              <a:alpha val="14902"/>
            </a:srgb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150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9402677" y="2038646"/>
            <a:ext cx="533400" cy="381000"/>
          </a:xfrm>
          <a:prstGeom prst="rightArrow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912811" y="2806980"/>
            <a:ext cx="8291140" cy="587441"/>
          </a:xfrm>
          <a:prstGeom prst="rect">
            <a:avLst/>
          </a:prstGeom>
          <a:solidFill>
            <a:srgbClr val="ADB4C3">
              <a:alpha val="14902"/>
            </a:srgb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subsum([</a:t>
            </a:r>
            <a:r>
              <a:rPr lang="en-US" noProof="1">
                <a:solidFill>
                  <a:schemeClr val="bg1"/>
                </a:solidFill>
              </a:rPr>
              <a:t>1.1</a:t>
            </a:r>
            <a:r>
              <a:rPr lang="en-US" noProof="1"/>
              <a:t>, </a:t>
            </a:r>
            <a:r>
              <a:rPr lang="en-US" noProof="1">
                <a:solidFill>
                  <a:schemeClr val="bg1"/>
                </a:solidFill>
              </a:rPr>
              <a:t>2.2</a:t>
            </a:r>
            <a:r>
              <a:rPr lang="en-US" noProof="1"/>
              <a:t>, 3.3, 4.4, 5.5], </a:t>
            </a:r>
            <a:r>
              <a:rPr lang="en-US" noProof="1">
                <a:solidFill>
                  <a:schemeClr val="bg1"/>
                </a:solidFill>
              </a:rPr>
              <a:t>-3</a:t>
            </a:r>
            <a:r>
              <a:rPr lang="en-US" noProof="1"/>
              <a:t>, </a:t>
            </a:r>
            <a:r>
              <a:rPr lang="en-US" noProof="1">
                <a:solidFill>
                  <a:schemeClr val="bg1"/>
                </a:solidFill>
              </a:rPr>
              <a:t>1</a:t>
            </a:r>
            <a:r>
              <a:rPr lang="en-US" noProof="1"/>
              <a:t>)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10115347" y="2806980"/>
            <a:ext cx="1160665" cy="587441"/>
          </a:xfrm>
          <a:prstGeom prst="rect">
            <a:avLst/>
          </a:prstGeom>
          <a:solidFill>
            <a:srgbClr val="ADB4C3">
              <a:alpha val="14902"/>
            </a:srgb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3.3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912811" y="3694505"/>
            <a:ext cx="8291140" cy="587441"/>
          </a:xfrm>
          <a:prstGeom prst="rect">
            <a:avLst/>
          </a:prstGeom>
          <a:solidFill>
            <a:srgbClr val="ADB4C3">
              <a:alpha val="14902"/>
            </a:srgb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subsum([</a:t>
            </a:r>
            <a:r>
              <a:rPr lang="en-US" noProof="1">
                <a:solidFill>
                  <a:schemeClr val="bg1"/>
                </a:solidFill>
              </a:rPr>
              <a:t>10</a:t>
            </a:r>
            <a:r>
              <a:rPr lang="en-US" noProof="1"/>
              <a:t>, </a:t>
            </a:r>
            <a:r>
              <a:rPr lang="en-US" noProof="1">
                <a:solidFill>
                  <a:schemeClr val="bg1"/>
                </a:solidFill>
              </a:rPr>
              <a:t>'twenty'</a:t>
            </a:r>
            <a:r>
              <a:rPr lang="en-US" noProof="1"/>
              <a:t>, </a:t>
            </a:r>
            <a:r>
              <a:rPr lang="en-US" noProof="1">
                <a:solidFill>
                  <a:schemeClr val="bg1"/>
                </a:solidFill>
              </a:rPr>
              <a:t>30</a:t>
            </a:r>
            <a:r>
              <a:rPr lang="en-US" noProof="1"/>
              <a:t>, 40], </a:t>
            </a:r>
            <a:r>
              <a:rPr lang="en-US" noProof="1">
                <a:solidFill>
                  <a:schemeClr val="bg1"/>
                </a:solidFill>
              </a:rPr>
              <a:t>0</a:t>
            </a:r>
            <a:r>
              <a:rPr lang="en-US" noProof="1"/>
              <a:t>, </a:t>
            </a:r>
            <a:r>
              <a:rPr lang="en-US" noProof="1">
                <a:solidFill>
                  <a:schemeClr val="bg1"/>
                </a:solidFill>
              </a:rPr>
              <a:t>2</a:t>
            </a:r>
            <a:r>
              <a:rPr lang="en-US" noProof="1"/>
              <a:t>)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10115347" y="3694505"/>
            <a:ext cx="1160665" cy="587441"/>
          </a:xfrm>
          <a:prstGeom prst="rect">
            <a:avLst/>
          </a:prstGeom>
          <a:solidFill>
            <a:srgbClr val="ADB4C3">
              <a:alpha val="14902"/>
            </a:srgb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NaN</a:t>
            </a: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912812" y="4601689"/>
            <a:ext cx="4419600" cy="587441"/>
          </a:xfrm>
          <a:prstGeom prst="rect">
            <a:avLst/>
          </a:prstGeom>
          <a:solidFill>
            <a:srgbClr val="ADB4C3">
              <a:alpha val="14902"/>
            </a:srgb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subsum([], </a:t>
            </a:r>
            <a:r>
              <a:rPr lang="en-US" noProof="1">
                <a:solidFill>
                  <a:schemeClr val="bg1"/>
                </a:solidFill>
              </a:rPr>
              <a:t>0</a:t>
            </a:r>
            <a:r>
              <a:rPr lang="en-US" noProof="1"/>
              <a:t>, </a:t>
            </a:r>
            <a:r>
              <a:rPr lang="bg-BG" noProof="1">
                <a:solidFill>
                  <a:schemeClr val="bg1"/>
                </a:solidFill>
              </a:rPr>
              <a:t>0</a:t>
            </a:r>
            <a:r>
              <a:rPr lang="en-US" noProof="1"/>
              <a:t>)</a:t>
            </a:r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10115347" y="4601689"/>
            <a:ext cx="1160665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0</a:t>
            </a:r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912812" y="5535034"/>
            <a:ext cx="4419600" cy="587441"/>
          </a:xfrm>
          <a:prstGeom prst="rect">
            <a:avLst/>
          </a:prstGeom>
          <a:solidFill>
            <a:srgbClr val="ADB4C3">
              <a:alpha val="14902"/>
            </a:srgb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subsum('text', </a:t>
            </a:r>
            <a:r>
              <a:rPr lang="en-US" noProof="1">
                <a:solidFill>
                  <a:schemeClr val="bg1"/>
                </a:solidFill>
              </a:rPr>
              <a:t>0</a:t>
            </a:r>
            <a:r>
              <a:rPr lang="en-US" noProof="1"/>
              <a:t>, </a:t>
            </a:r>
            <a:r>
              <a:rPr lang="en-US" noProof="1">
                <a:solidFill>
                  <a:schemeClr val="bg1"/>
                </a:solidFill>
              </a:rPr>
              <a:t>2</a:t>
            </a:r>
            <a:r>
              <a:rPr lang="en-US" noProof="1"/>
              <a:t>)</a:t>
            </a:r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10115347" y="5535034"/>
            <a:ext cx="1160665" cy="587441"/>
          </a:xfrm>
          <a:prstGeom prst="rect">
            <a:avLst/>
          </a:prstGeom>
          <a:solidFill>
            <a:srgbClr val="ADB4C3">
              <a:alpha val="14902"/>
            </a:srgb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NaN</a:t>
            </a:r>
          </a:p>
        </p:txBody>
      </p:sp>
      <p:sp>
        <p:nvSpPr>
          <p:cNvPr id="21" name="Text Placeholder 3"/>
          <p:cNvSpPr txBox="1">
            <a:spLocks/>
          </p:cNvSpPr>
          <p:nvPr/>
        </p:nvSpPr>
        <p:spPr>
          <a:xfrm>
            <a:off x="5637212" y="5535034"/>
            <a:ext cx="3586195" cy="587441"/>
          </a:xfrm>
          <a:prstGeom prst="rect">
            <a:avLst/>
          </a:prstGeom>
          <a:solidFill>
            <a:srgbClr val="ADB4C3">
              <a:alpha val="14902"/>
            </a:srgb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subsum({}, </a:t>
            </a:r>
            <a:r>
              <a:rPr lang="en-US" noProof="1">
                <a:solidFill>
                  <a:schemeClr val="bg1"/>
                </a:solidFill>
              </a:rPr>
              <a:t>0</a:t>
            </a:r>
            <a:r>
              <a:rPr lang="en-US" noProof="1"/>
              <a:t>, </a:t>
            </a:r>
            <a:r>
              <a:rPr lang="en-US" noProof="1">
                <a:solidFill>
                  <a:schemeClr val="bg1"/>
                </a:solidFill>
              </a:rPr>
              <a:t>2</a:t>
            </a:r>
            <a:r>
              <a:rPr lang="en-US" noProof="1"/>
              <a:t>)</a:t>
            </a:r>
          </a:p>
        </p:txBody>
      </p:sp>
      <p:sp>
        <p:nvSpPr>
          <p:cNvPr id="22" name="Text Placeholder 3"/>
          <p:cNvSpPr txBox="1">
            <a:spLocks/>
          </p:cNvSpPr>
          <p:nvPr/>
        </p:nvSpPr>
        <p:spPr>
          <a:xfrm>
            <a:off x="5637212" y="4601689"/>
            <a:ext cx="3586195" cy="587441"/>
          </a:xfrm>
          <a:prstGeom prst="rect">
            <a:avLst/>
          </a:prstGeom>
          <a:solidFill>
            <a:srgbClr val="ADB4C3">
              <a:alpha val="14902"/>
            </a:srgb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subsum([], </a:t>
            </a:r>
            <a:r>
              <a:rPr lang="bg-BG" noProof="1">
                <a:solidFill>
                  <a:schemeClr val="bg1"/>
                </a:solidFill>
              </a:rPr>
              <a:t>1</a:t>
            </a:r>
            <a:r>
              <a:rPr lang="en-US" noProof="1"/>
              <a:t>, </a:t>
            </a:r>
            <a:r>
              <a:rPr lang="en-US" noProof="1">
                <a:solidFill>
                  <a:schemeClr val="bg1"/>
                </a:solidFill>
              </a:rPr>
              <a:t>2</a:t>
            </a:r>
            <a:r>
              <a:rPr lang="en-US" noProof="1"/>
              <a:t>)</a:t>
            </a:r>
          </a:p>
        </p:txBody>
      </p:sp>
      <p:sp>
        <p:nvSpPr>
          <p:cNvPr id="23" name="Arrow: Right 7"/>
          <p:cNvSpPr/>
          <p:nvPr/>
        </p:nvSpPr>
        <p:spPr>
          <a:xfrm>
            <a:off x="9402677" y="2934294"/>
            <a:ext cx="533400" cy="381000"/>
          </a:xfrm>
          <a:prstGeom prst="rightArrow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Arrow: Right 7"/>
          <p:cNvSpPr/>
          <p:nvPr/>
        </p:nvSpPr>
        <p:spPr>
          <a:xfrm>
            <a:off x="9393009" y="3797725"/>
            <a:ext cx="533400" cy="381000"/>
          </a:xfrm>
          <a:prstGeom prst="rightArrow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Arrow: Right 7"/>
          <p:cNvSpPr/>
          <p:nvPr/>
        </p:nvSpPr>
        <p:spPr>
          <a:xfrm>
            <a:off x="9402677" y="4704909"/>
            <a:ext cx="533400" cy="381000"/>
          </a:xfrm>
          <a:prstGeom prst="rightArrow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Arrow: Right 7"/>
          <p:cNvSpPr/>
          <p:nvPr/>
        </p:nvSpPr>
        <p:spPr>
          <a:xfrm>
            <a:off x="9402677" y="5638254"/>
            <a:ext cx="533400" cy="381000"/>
          </a:xfrm>
          <a:prstGeom prst="rightArrow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40434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Sub-Sum (with Error Handling)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75780" y="1221940"/>
            <a:ext cx="11162775" cy="530873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function subsum(arr, startIndex, endIndex) {</a:t>
            </a:r>
          </a:p>
          <a:p>
            <a:pPr>
              <a:lnSpc>
                <a:spcPct val="70000"/>
              </a:lnSpc>
            </a:pPr>
            <a:r>
              <a:rPr lang="en-US" noProof="1"/>
              <a:t>  if (!Array.isArray(arr))</a:t>
            </a:r>
          </a:p>
          <a:p>
            <a:pPr>
              <a:lnSpc>
                <a:spcPct val="70000"/>
              </a:lnSpc>
            </a:pPr>
            <a:r>
              <a:rPr lang="en-US" noProof="1"/>
              <a:t>    return NaN;</a:t>
            </a:r>
          </a:p>
          <a:p>
            <a:pPr>
              <a:lnSpc>
                <a:spcPct val="70000"/>
              </a:lnSpc>
            </a:pPr>
            <a:r>
              <a:rPr lang="en-US" noProof="1"/>
              <a:t>  if (startIndex &lt; 0)</a:t>
            </a:r>
          </a:p>
          <a:p>
            <a:pPr>
              <a:lnSpc>
                <a:spcPct val="70000"/>
              </a:lnSpc>
            </a:pPr>
            <a:r>
              <a:rPr lang="en-US" noProof="1"/>
              <a:t>    startIndex = 0;</a:t>
            </a:r>
          </a:p>
          <a:p>
            <a:pPr>
              <a:lnSpc>
                <a:spcPct val="70000"/>
              </a:lnSpc>
            </a:pPr>
            <a:r>
              <a:rPr lang="en-US" noProof="1"/>
              <a:t>  if (endIndex &gt; arr.length - 1)</a:t>
            </a:r>
          </a:p>
          <a:p>
            <a:pPr>
              <a:lnSpc>
                <a:spcPct val="70000"/>
              </a:lnSpc>
            </a:pPr>
            <a:r>
              <a:rPr lang="en-US" noProof="1"/>
              <a:t>    endIndex = arr.length - 1;</a:t>
            </a:r>
          </a:p>
          <a:p>
            <a:pPr>
              <a:lnSpc>
                <a:spcPct val="80000"/>
              </a:lnSpc>
            </a:pPr>
            <a:r>
              <a:rPr lang="en-US" noProof="1"/>
              <a:t>  let sum = 0;</a:t>
            </a:r>
          </a:p>
          <a:p>
            <a:pPr>
              <a:lnSpc>
                <a:spcPct val="80000"/>
              </a:lnSpc>
            </a:pPr>
            <a:r>
              <a:rPr lang="en-US" noProof="1"/>
              <a:t>  for (let i = startIndex; i &lt;= endIndex; i++)</a:t>
            </a:r>
          </a:p>
          <a:p>
            <a:pPr>
              <a:lnSpc>
                <a:spcPct val="80000"/>
              </a:lnSpc>
            </a:pPr>
            <a:r>
              <a:rPr lang="en-US" noProof="1"/>
              <a:t>    sum += </a:t>
            </a:r>
            <a:r>
              <a:rPr lang="en-US" noProof="1">
                <a:solidFill>
                  <a:schemeClr val="bg1"/>
                </a:solidFill>
              </a:rPr>
              <a:t>Number(</a:t>
            </a:r>
            <a:r>
              <a:rPr lang="en-US" noProof="1"/>
              <a:t>arr[i</a:t>
            </a:r>
            <a:r>
              <a:rPr lang="en-US" noProof="1" smtClean="0"/>
              <a:t>]</a:t>
            </a:r>
            <a:r>
              <a:rPr lang="en-US" noProof="1" smtClean="0">
                <a:solidFill>
                  <a:schemeClr val="bg1"/>
                </a:solidFill>
              </a:rPr>
              <a:t>)</a:t>
            </a:r>
            <a:r>
              <a:rPr lang="en-US" noProof="1" smtClean="0"/>
              <a:t>;</a:t>
            </a:r>
          </a:p>
          <a:p>
            <a:pPr>
              <a:lnSpc>
                <a:spcPct val="80000"/>
              </a:lnSpc>
            </a:pPr>
            <a:r>
              <a:rPr lang="en-US" noProof="1" smtClean="0"/>
              <a:t>  return </a:t>
            </a:r>
            <a:r>
              <a:rPr lang="en-US" noProof="1"/>
              <a:t>sum;</a:t>
            </a:r>
          </a:p>
          <a:p>
            <a:pPr>
              <a:lnSpc>
                <a:spcPct val="80000"/>
              </a:lnSpc>
            </a:pPr>
            <a:r>
              <a:rPr lang="en-US" noProof="1"/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4156" y="5943233"/>
            <a:ext cx="8534399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b="0" dirty="0">
                <a:latin typeface="+mj-lt"/>
              </a:rPr>
              <a:t>Check your solution here: </a:t>
            </a:r>
            <a:r>
              <a:rPr lang="en-US" b="0" dirty="0">
                <a:solidFill>
                  <a:schemeClr val="bg1"/>
                </a:solidFill>
                <a:latin typeface="+mj-lt"/>
              </a:rPr>
              <a:t>https://</a:t>
            </a:r>
            <a:r>
              <a:rPr lang="en-US" b="0" dirty="0" smtClean="0">
                <a:solidFill>
                  <a:schemeClr val="bg1"/>
                </a:solidFill>
                <a:latin typeface="+mj-lt"/>
              </a:rPr>
              <a:t>judge.softuni.bg/Contests/307</a:t>
            </a:r>
            <a:endParaRPr lang="en-US" b="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08013" y="1752600"/>
            <a:ext cx="10576117" cy="2514600"/>
            <a:chOff x="1113851" y="1715312"/>
            <a:chExt cx="10893471" cy="2514600"/>
          </a:xfrm>
        </p:grpSpPr>
        <p:sp>
          <p:nvSpPr>
            <p:cNvPr id="7" name="Right Brace 6"/>
            <p:cNvSpPr/>
            <p:nvPr/>
          </p:nvSpPr>
          <p:spPr>
            <a:xfrm>
              <a:off x="7047724" y="1752600"/>
              <a:ext cx="228600" cy="2438400"/>
            </a:xfrm>
            <a:prstGeom prst="rightBrac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41689" y="2556301"/>
              <a:ext cx="456563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explicit error handling /</a:t>
              </a:r>
              <a:b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</a:br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special case handling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13851" y="1715312"/>
              <a:ext cx="5705273" cy="2514600"/>
            </a:xfrm>
            <a:prstGeom prst="rect">
              <a:avLst/>
            </a:prstGeom>
            <a:noFill/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766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Exception Handling in JS</a:t>
            </a:r>
            <a:endParaRPr lang="bg-BG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 dirty="0" smtClean="0"/>
          </a:p>
          <a:p>
            <a:r>
              <a:rPr lang="en-US" dirty="0"/>
              <a:t>T</a:t>
            </a:r>
            <a:r>
              <a:rPr lang="en-US" dirty="0" smtClean="0"/>
              <a:t>hrowing </a:t>
            </a:r>
            <a:r>
              <a:rPr lang="en-US" dirty="0"/>
              <a:t>Errors / Catching Errors</a:t>
            </a:r>
          </a:p>
          <a:p>
            <a:endParaRPr lang="bg-BG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12" y="1524000"/>
            <a:ext cx="23050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3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+mj-lt"/>
              </a:rPr>
              <a:t>Return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special value </a:t>
            </a:r>
            <a:r>
              <a:rPr lang="en-US" sz="3200" dirty="0">
                <a:latin typeface="+mj-lt"/>
              </a:rPr>
              <a:t>for expected behavior</a:t>
            </a:r>
          </a:p>
          <a:p>
            <a:pPr lvl="1"/>
            <a:r>
              <a:rPr lang="en-US" sz="3200" dirty="0">
                <a:latin typeface="+mj-lt"/>
              </a:rPr>
              <a:t>Return a value if no problem /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recoverable</a:t>
            </a:r>
            <a:r>
              <a:rPr lang="en-US" sz="3200" dirty="0">
                <a:latin typeface="+mj-lt"/>
              </a:rPr>
              <a:t> problem occurs</a:t>
            </a:r>
          </a:p>
          <a:p>
            <a:pPr lvl="1"/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Valid</a:t>
            </a:r>
            <a:r>
              <a:rPr lang="en-US" sz="3200" dirty="0">
                <a:latin typeface="+mj-lt"/>
              </a:rPr>
              <a:t> input arguments </a:t>
            </a:r>
            <a:r>
              <a:rPr lang="en-US" sz="3200" dirty="0">
                <a:latin typeface="+mj-lt"/>
                <a:sym typeface="Wingdings" panose="05000000000000000000" pitchFamily="2" charset="2"/>
              </a:rPr>
              <a:t> return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valid value</a:t>
            </a:r>
            <a:r>
              <a:rPr lang="en-US" sz="3200" dirty="0">
                <a:latin typeface="+mj-lt"/>
                <a:sym typeface="Wingdings" panose="05000000000000000000" pitchFamily="2" charset="2"/>
              </a:rPr>
              <a:t> or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special value</a:t>
            </a:r>
            <a:endParaRPr lang="en-US" sz="32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lvl="1"/>
            <a:r>
              <a:rPr lang="en-US" sz="3200" dirty="0">
                <a:latin typeface="+mj-lt"/>
              </a:rPr>
              <a:t>E.g. searching something </a:t>
            </a:r>
            <a:r>
              <a:rPr lang="en-US" sz="3200" dirty="0">
                <a:latin typeface="+mj-lt"/>
                <a:sym typeface="Wingdings" panose="05000000000000000000" pitchFamily="2" charset="2"/>
              </a:rPr>
              <a:t> return the item found or </a:t>
            </a:r>
            <a:r>
              <a:rPr lang="en-US" sz="3200" b="1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undefined</a:t>
            </a:r>
            <a:endParaRPr lang="en-US" sz="3200" dirty="0">
              <a:solidFill>
                <a:schemeClr val="bg1"/>
              </a:solidFill>
              <a:latin typeface="+mj-lt"/>
              <a:sym typeface="Wingdings" panose="05000000000000000000" pitchFamily="2" charset="2"/>
            </a:endParaRPr>
          </a:p>
          <a:p>
            <a:pPr>
              <a:spcBef>
                <a:spcPts val="1800"/>
              </a:spcBef>
            </a:pPr>
            <a:r>
              <a:rPr lang="en-US" sz="3200" dirty="0">
                <a:latin typeface="+mj-lt"/>
                <a:sym typeface="Wingdings" panose="05000000000000000000" pitchFamily="2" charset="2"/>
              </a:rPr>
              <a:t>Thrown an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exception</a:t>
            </a:r>
            <a:r>
              <a:rPr lang="en-US" sz="3200" dirty="0">
                <a:latin typeface="+mj-lt"/>
                <a:sym typeface="Wingdings" panose="05000000000000000000" pitchFamily="2" charset="2"/>
              </a:rPr>
              <a:t> for unexpected behavior</a:t>
            </a:r>
          </a:p>
          <a:p>
            <a:pPr lvl="1"/>
            <a:r>
              <a:rPr lang="en-US" sz="3200" dirty="0">
                <a:latin typeface="+mj-lt"/>
                <a:sym typeface="Wingdings" panose="05000000000000000000" pitchFamily="2" charset="2"/>
              </a:rPr>
              <a:t>When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unrecoverable</a:t>
            </a:r>
            <a:r>
              <a:rPr lang="en-US" sz="3200" dirty="0">
                <a:latin typeface="+mj-lt"/>
                <a:sym typeface="Wingdings" panose="05000000000000000000" pitchFamily="2" charset="2"/>
              </a:rPr>
              <a:t> problem occurs</a:t>
            </a:r>
            <a:endParaRPr lang="en-US" sz="3200" dirty="0">
              <a:solidFill>
                <a:schemeClr val="tx2">
                  <a:lumMod val="7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 lvl="1"/>
            <a:r>
              <a:rPr lang="en-US" sz="3200" dirty="0">
                <a:latin typeface="+mj-lt"/>
                <a:sym typeface="Wingdings" panose="05000000000000000000" pitchFamily="2" charset="2"/>
              </a:rPr>
              <a:t>Invalid input arguments / invalid object state / missing resource</a:t>
            </a:r>
          </a:p>
          <a:p>
            <a:pPr lvl="1"/>
            <a:r>
              <a:rPr lang="en-US" sz="3200" dirty="0">
                <a:latin typeface="+mj-lt"/>
                <a:sym typeface="Wingdings" panose="05000000000000000000" pitchFamily="2" charset="2"/>
              </a:rPr>
              <a:t>E.g. create a card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-2 hearts</a:t>
            </a:r>
            <a:r>
              <a:rPr lang="en-US" sz="3200" dirty="0">
                <a:latin typeface="+mj-lt"/>
                <a:sym typeface="Wingdings" panose="05000000000000000000" pitchFamily="2" charset="2"/>
              </a:rPr>
              <a:t>" or create array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-5</a:t>
            </a:r>
            <a:r>
              <a:rPr lang="en-US" sz="3200" dirty="0">
                <a:latin typeface="+mj-lt"/>
                <a:sym typeface="Wingdings" panose="05000000000000000000" pitchFamily="2" charset="2"/>
              </a:rPr>
              <a:t> elements</a:t>
            </a:r>
            <a:endParaRPr lang="en-US" sz="3200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 vs. Special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25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Errors (Exceptions)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03212" y="1212613"/>
            <a:ext cx="73152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throw new Error("</a:t>
            </a:r>
            <a:r>
              <a:rPr lang="en-US" noProof="1">
                <a:solidFill>
                  <a:schemeClr val="bg1"/>
                </a:solidFill>
              </a:rPr>
              <a:t>Invalid state</a:t>
            </a:r>
            <a:r>
              <a:rPr lang="en-US" noProof="1"/>
              <a:t>");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2050748"/>
            <a:ext cx="7315200" cy="129568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082934" y="910846"/>
            <a:ext cx="3836100" cy="2807915"/>
            <a:chOff x="3526684" y="1138980"/>
            <a:chExt cx="4777528" cy="299342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6684" y="1138980"/>
              <a:ext cx="4777528" cy="2993420"/>
            </a:xfrm>
            <a:prstGeom prst="rect">
              <a:avLst/>
            </a:prstGeom>
            <a:effectLst>
              <a:softEdge rad="317500"/>
            </a:effec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45079">
              <a:off x="6673802" y="2031667"/>
              <a:ext cx="744700" cy="669386"/>
            </a:xfrm>
            <a:prstGeom prst="rect">
              <a:avLst/>
            </a:prstGeom>
          </p:spPr>
        </p:pic>
      </p:grp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6825634" y="1624204"/>
            <a:ext cx="2514600" cy="631419"/>
          </a:xfrm>
          <a:prstGeom prst="wedgeRoundRectCallout">
            <a:avLst>
              <a:gd name="adj1" fmla="val -76472"/>
              <a:gd name="adj2" fmla="val -591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rgbClr val="FFFFFF"/>
                </a:solidFill>
              </a:rPr>
              <a:t>General error</a:t>
            </a: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303212" y="3654249"/>
            <a:ext cx="10561676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throw new RangeError("</a:t>
            </a:r>
            <a:r>
              <a:rPr lang="en-US" noProof="1">
                <a:solidFill>
                  <a:schemeClr val="bg1"/>
                </a:solidFill>
              </a:rPr>
              <a:t>Invalid index</a:t>
            </a:r>
            <a:r>
              <a:rPr lang="en-US" noProof="1"/>
              <a:t>");</a:t>
            </a: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8121688" y="3222097"/>
            <a:ext cx="3124200" cy="636461"/>
          </a:xfrm>
          <a:prstGeom prst="wedgeRoundRectCallout">
            <a:avLst>
              <a:gd name="adj1" fmla="val -79289"/>
              <a:gd name="adj2" fmla="val 493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rgbClr val="FFFFFF"/>
                </a:solidFill>
              </a:rPr>
              <a:t>Value out of range</a:t>
            </a:r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303212" y="4752092"/>
            <a:ext cx="10561676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throw new TypeError("</a:t>
            </a:r>
            <a:r>
              <a:rPr lang="en-US" noProof="1">
                <a:solidFill>
                  <a:schemeClr val="bg1"/>
                </a:solidFill>
              </a:rPr>
              <a:t>String expected</a:t>
            </a:r>
            <a:r>
              <a:rPr lang="en-US" noProof="1"/>
              <a:t>");</a:t>
            </a:r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8121688" y="4148922"/>
            <a:ext cx="3124200" cy="835903"/>
          </a:xfrm>
          <a:prstGeom prst="wedgeRoundRectCallout">
            <a:avLst>
              <a:gd name="adj1" fmla="val -78713"/>
              <a:gd name="adj2" fmla="val 4791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rgbClr val="FFFFFF"/>
                </a:solidFill>
              </a:rPr>
              <a:t>Expected a different type</a:t>
            </a:r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303212" y="5809756"/>
            <a:ext cx="10561676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throw new ReferenceError("</a:t>
            </a:r>
            <a:r>
              <a:rPr lang="en-US" noProof="1">
                <a:solidFill>
                  <a:schemeClr val="bg1"/>
                </a:solidFill>
              </a:rPr>
              <a:t>Missing age</a:t>
            </a:r>
            <a:r>
              <a:rPr lang="en-US" noProof="1"/>
              <a:t>");</a:t>
            </a: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8121688" y="5180750"/>
            <a:ext cx="3124200" cy="989059"/>
          </a:xfrm>
          <a:prstGeom prst="wedgeRoundRectCallout">
            <a:avLst>
              <a:gd name="adj1" fmla="val -72774"/>
              <a:gd name="adj2" fmla="val 348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rgbClr val="FFFFFF"/>
                </a:solidFill>
              </a:rPr>
              <a:t>Accessing non-existing object</a:t>
            </a:r>
          </a:p>
        </p:txBody>
      </p:sp>
    </p:spTree>
    <p:extLst>
      <p:ext uri="{BB962C8B-B14F-4D97-AF65-F5344CB8AC3E}">
        <p14:creationId xmlns:p14="http://schemas.microsoft.com/office/powerpoint/2010/main" val="41703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latin typeface="+mj-lt"/>
              </a:rPr>
              <a:t>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function </a:t>
            </a:r>
            <a:r>
              <a:rPr lang="en-US" sz="3200" dirty="0">
                <a:latin typeface="+mj-lt"/>
              </a:rPr>
              <a:t>creates a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Card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3200" dirty="0">
                <a:latin typeface="+mj-lt"/>
              </a:rPr>
              <a:t>to hold card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face</a:t>
            </a:r>
            <a:r>
              <a:rPr lang="en-US" sz="3200" dirty="0">
                <a:latin typeface="+mj-lt"/>
              </a:rPr>
              <a:t> 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suit</a:t>
            </a:r>
          </a:p>
          <a:p>
            <a:pPr lvl="1">
              <a:lnSpc>
                <a:spcPct val="100000"/>
              </a:lnSpc>
            </a:pPr>
            <a:r>
              <a:rPr lang="en-US" sz="3200" dirty="0">
                <a:latin typeface="+mj-lt"/>
              </a:rPr>
              <a:t>Valid card faces are: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2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3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4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5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6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8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9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10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J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Q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K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A</a:t>
            </a:r>
          </a:p>
          <a:p>
            <a:pPr lvl="1">
              <a:lnSpc>
                <a:spcPct val="100000"/>
              </a:lnSpc>
            </a:pPr>
            <a:r>
              <a:rPr lang="en-US" sz="3200" dirty="0">
                <a:latin typeface="+mj-lt"/>
              </a:rPr>
              <a:t>Valid card suits are: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pl-PL" sz="3200" b="1" dirty="0">
                <a:solidFill>
                  <a:schemeClr val="bg1"/>
                </a:solidFill>
                <a:latin typeface="+mj-lt"/>
              </a:rPr>
              <a:t>S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(</a:t>
            </a:r>
            <a:r>
              <a:rPr lang="pl-PL" sz="3200" dirty="0">
                <a:solidFill>
                  <a:schemeClr val="bg1"/>
                </a:solidFill>
                <a:latin typeface="+mj-lt"/>
              </a:rPr>
              <a:t>♠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)</a:t>
            </a:r>
            <a:r>
              <a:rPr lang="en-US" sz="3200" dirty="0">
                <a:latin typeface="+mj-lt"/>
              </a:rPr>
              <a:t>, </a:t>
            </a:r>
            <a:r>
              <a:rPr lang="pl-PL" sz="3200" b="1" dirty="0">
                <a:solidFill>
                  <a:schemeClr val="bg1"/>
                </a:solidFill>
                <a:latin typeface="+mj-lt"/>
              </a:rPr>
              <a:t>H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(</a:t>
            </a:r>
            <a:r>
              <a:rPr lang="pl-PL" sz="3200" dirty="0">
                <a:solidFill>
                  <a:schemeClr val="bg1"/>
                </a:solidFill>
                <a:latin typeface="+mj-lt"/>
              </a:rPr>
              <a:t>♥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)</a:t>
            </a:r>
            <a:r>
              <a:rPr lang="en-US" sz="3200" dirty="0">
                <a:latin typeface="+mj-lt"/>
              </a:rPr>
              <a:t>, </a:t>
            </a:r>
            <a:r>
              <a:rPr lang="pl-PL" sz="3200" b="1" dirty="0">
                <a:solidFill>
                  <a:schemeClr val="bg1"/>
                </a:solidFill>
                <a:latin typeface="+mj-lt"/>
              </a:rPr>
              <a:t>D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(</a:t>
            </a:r>
            <a:r>
              <a:rPr lang="pl-PL" sz="3200" dirty="0">
                <a:solidFill>
                  <a:schemeClr val="bg1"/>
                </a:solidFill>
                <a:latin typeface="+mj-lt"/>
              </a:rPr>
              <a:t>♦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)</a:t>
            </a:r>
            <a:r>
              <a:rPr lang="en-US" sz="3200" dirty="0">
                <a:latin typeface="+mj-lt"/>
              </a:rPr>
              <a:t>, </a:t>
            </a:r>
            <a:r>
              <a:rPr lang="pl-PL" sz="3200" b="1" dirty="0">
                <a:solidFill>
                  <a:schemeClr val="bg1"/>
                </a:solidFill>
                <a:latin typeface="+mj-lt"/>
              </a:rPr>
              <a:t>C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(</a:t>
            </a:r>
            <a:r>
              <a:rPr lang="pl-PL" sz="3200" dirty="0">
                <a:solidFill>
                  <a:schemeClr val="bg1"/>
                </a:solidFill>
                <a:latin typeface="+mj-lt"/>
              </a:rPr>
              <a:t>♣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Throw an error </a:t>
            </a:r>
            <a:r>
              <a:rPr lang="en-US" sz="3200" dirty="0">
                <a:latin typeface="+mj-lt"/>
              </a:rPr>
              <a:t>in case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invalid</a:t>
            </a:r>
            <a:r>
              <a:rPr lang="en-US" sz="3200" dirty="0">
                <a:latin typeface="+mj-lt"/>
              </a:rPr>
              <a:t> face or suit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Playing Cards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0558" y="3652648"/>
            <a:ext cx="10664532" cy="163388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console.log('' + makeCard('</a:t>
            </a:r>
            <a:r>
              <a:rPr lang="en-US" noProof="1">
                <a:solidFill>
                  <a:schemeClr val="bg1"/>
                </a:solidFill>
              </a:rPr>
              <a:t>A</a:t>
            </a:r>
            <a:r>
              <a:rPr lang="en-US" noProof="1"/>
              <a:t>', '</a:t>
            </a:r>
            <a:r>
              <a:rPr lang="en-US" noProof="1">
                <a:solidFill>
                  <a:schemeClr val="bg1"/>
                </a:solidFill>
              </a:rPr>
              <a:t>S</a:t>
            </a:r>
            <a:r>
              <a:rPr lang="en-US" noProof="1"/>
              <a:t>'));  </a:t>
            </a:r>
            <a:r>
              <a:rPr lang="en-US" i="1" noProof="1">
                <a:solidFill>
                  <a:schemeClr val="accent2"/>
                </a:solidFill>
              </a:rPr>
              <a:t>// A♠</a:t>
            </a:r>
          </a:p>
          <a:p>
            <a:r>
              <a:rPr lang="en-US" noProof="1"/>
              <a:t>console.log('' + makeCard('</a:t>
            </a:r>
            <a:r>
              <a:rPr lang="en-US" noProof="1">
                <a:solidFill>
                  <a:schemeClr val="bg1"/>
                </a:solidFill>
              </a:rPr>
              <a:t>10</a:t>
            </a:r>
            <a:r>
              <a:rPr lang="en-US" noProof="1"/>
              <a:t>', '</a:t>
            </a:r>
            <a:r>
              <a:rPr lang="en-US" noProof="1">
                <a:solidFill>
                  <a:schemeClr val="bg1"/>
                </a:solidFill>
              </a:rPr>
              <a:t>H</a:t>
            </a:r>
            <a:r>
              <a:rPr lang="en-US" noProof="1"/>
              <a:t>')); </a:t>
            </a:r>
            <a:r>
              <a:rPr lang="en-US" i="1" noProof="1">
                <a:solidFill>
                  <a:schemeClr val="accent2"/>
                </a:solidFill>
              </a:rPr>
              <a:t>// 10♥</a:t>
            </a:r>
          </a:p>
          <a:p>
            <a:r>
              <a:rPr lang="en-US" noProof="1"/>
              <a:t>console.log('' + makeCard('</a:t>
            </a:r>
            <a:r>
              <a:rPr lang="en-US" noProof="1">
                <a:solidFill>
                  <a:schemeClr val="bg1"/>
                </a:solidFill>
              </a:rPr>
              <a:t>2</a:t>
            </a:r>
            <a:r>
              <a:rPr lang="en-US" noProof="1"/>
              <a:t>', '</a:t>
            </a:r>
            <a:r>
              <a:rPr lang="en-US" noProof="1">
                <a:solidFill>
                  <a:schemeClr val="bg1"/>
                </a:solidFill>
              </a:rPr>
              <a:t>D</a:t>
            </a:r>
            <a:r>
              <a:rPr lang="en-US" noProof="1"/>
              <a:t>'));  </a:t>
            </a:r>
            <a:r>
              <a:rPr lang="en-US" i="1" noProof="1">
                <a:solidFill>
                  <a:schemeClr val="accent2"/>
                </a:solidFill>
              </a:rPr>
              <a:t>// 2♦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60558" y="5449366"/>
            <a:ext cx="10664532" cy="111066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console.log('' + makeCard('</a:t>
            </a:r>
            <a:r>
              <a:rPr lang="en-US" noProof="1">
                <a:solidFill>
                  <a:schemeClr val="bg1"/>
                </a:solidFill>
              </a:rPr>
              <a:t>1</a:t>
            </a:r>
            <a:r>
              <a:rPr lang="en-US" noProof="1"/>
              <a:t>', '</a:t>
            </a:r>
            <a:r>
              <a:rPr lang="en-US" noProof="1">
                <a:solidFill>
                  <a:schemeClr val="bg1"/>
                </a:solidFill>
              </a:rPr>
              <a:t>C</a:t>
            </a:r>
            <a:r>
              <a:rPr lang="en-US" noProof="1"/>
              <a:t>')); </a:t>
            </a:r>
            <a:r>
              <a:rPr lang="en-US" i="1" noProof="1">
                <a:solidFill>
                  <a:schemeClr val="accent2"/>
                </a:solidFill>
              </a:rPr>
              <a:t>// Error</a:t>
            </a:r>
          </a:p>
          <a:p>
            <a:r>
              <a:rPr lang="en-US" noProof="1"/>
              <a:t>console.log('' + makeCard('</a:t>
            </a:r>
            <a:r>
              <a:rPr lang="en-US" noProof="1">
                <a:solidFill>
                  <a:schemeClr val="bg1"/>
                </a:solidFill>
              </a:rPr>
              <a:t>4</a:t>
            </a:r>
            <a:r>
              <a:rPr lang="en-US" noProof="1"/>
              <a:t>', '</a:t>
            </a:r>
            <a:r>
              <a:rPr lang="en-US" noProof="1">
                <a:solidFill>
                  <a:schemeClr val="bg1"/>
                </a:solidFill>
              </a:rPr>
              <a:t>W</a:t>
            </a:r>
            <a:r>
              <a:rPr lang="en-US" noProof="1"/>
              <a:t>')); </a:t>
            </a:r>
            <a:r>
              <a:rPr lang="en-US" i="1" noProof="1">
                <a:solidFill>
                  <a:schemeClr val="accent2"/>
                </a:solidFill>
              </a:rPr>
              <a:t>// Error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534" y="1447800"/>
            <a:ext cx="1446556" cy="199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6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Playing Cards – Factory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200330" y="1139609"/>
            <a:ext cx="11577425" cy="565344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pPr>
              <a:lnSpc>
                <a:spcPct val="50000"/>
              </a:lnSpc>
            </a:pPr>
            <a:r>
              <a:rPr lang="en-US" noProof="1"/>
              <a:t>function makeCard(face, suit) </a:t>
            </a:r>
            <a:r>
              <a:rPr lang="en-US" noProof="1" smtClean="0"/>
              <a:t>{</a:t>
            </a:r>
          </a:p>
          <a:p>
            <a:pPr>
              <a:lnSpc>
                <a:spcPct val="80000"/>
              </a:lnSpc>
            </a:pPr>
            <a:r>
              <a:rPr lang="en-US" noProof="1" smtClean="0"/>
              <a:t>  const validFaces = ['2','3','4','5','6','7','8','9','10','J','Q', 'K','A'];</a:t>
            </a:r>
          </a:p>
          <a:p>
            <a:pPr>
              <a:lnSpc>
                <a:spcPct val="60000"/>
              </a:lnSpc>
            </a:pPr>
            <a:r>
              <a:rPr lang="en-US" noProof="1" smtClean="0"/>
              <a:t>  </a:t>
            </a:r>
            <a:r>
              <a:rPr lang="en-US" noProof="1"/>
              <a:t>const validSuits = ['S', 'H', 'D', 'C'];</a:t>
            </a:r>
          </a:p>
          <a:p>
            <a:pPr>
              <a:lnSpc>
                <a:spcPct val="60000"/>
              </a:lnSpc>
            </a:pPr>
            <a:r>
              <a:rPr lang="en-US" noProof="1"/>
              <a:t>  if (!validFaces.includes(face))</a:t>
            </a:r>
          </a:p>
          <a:p>
            <a:pPr>
              <a:lnSpc>
                <a:spcPct val="60000"/>
              </a:lnSpc>
            </a:pPr>
            <a:r>
              <a:rPr lang="en-US" noProof="1"/>
              <a:t>    </a:t>
            </a:r>
            <a:r>
              <a:rPr lang="en-US" noProof="1">
                <a:solidFill>
                  <a:schemeClr val="bg1"/>
                </a:solidFill>
              </a:rPr>
              <a:t>throw new Error</a:t>
            </a:r>
            <a:r>
              <a:rPr lang="en-US" noProof="1"/>
              <a:t>("Invalid card face: " + face);</a:t>
            </a:r>
          </a:p>
          <a:p>
            <a:pPr>
              <a:lnSpc>
                <a:spcPct val="60000"/>
              </a:lnSpc>
            </a:pPr>
            <a:r>
              <a:rPr lang="en-US" noProof="1"/>
              <a:t>  if (!validSuits.includes(suit))</a:t>
            </a:r>
          </a:p>
          <a:p>
            <a:pPr>
              <a:lnSpc>
                <a:spcPct val="60000"/>
              </a:lnSpc>
            </a:pPr>
            <a:r>
              <a:rPr lang="en-US" noProof="1"/>
              <a:t>    </a:t>
            </a:r>
            <a:r>
              <a:rPr lang="en-US" noProof="1">
                <a:solidFill>
                  <a:schemeClr val="bg1"/>
                </a:solidFill>
              </a:rPr>
              <a:t>throw new Error</a:t>
            </a:r>
            <a:r>
              <a:rPr lang="en-US" noProof="1"/>
              <a:t>("Invalid card suit: " + suit);</a:t>
            </a:r>
          </a:p>
          <a:p>
            <a:pPr>
              <a:lnSpc>
                <a:spcPct val="60000"/>
              </a:lnSpc>
            </a:pPr>
            <a:r>
              <a:rPr lang="en-US" noProof="1"/>
              <a:t>  let </a:t>
            </a:r>
            <a:r>
              <a:rPr lang="en-US" noProof="1">
                <a:solidFill>
                  <a:schemeClr val="bg1"/>
                </a:solidFill>
              </a:rPr>
              <a:t>card</a:t>
            </a:r>
            <a:r>
              <a:rPr lang="en-US" noProof="1"/>
              <a:t> = {</a:t>
            </a:r>
          </a:p>
          <a:p>
            <a:pPr>
              <a:lnSpc>
                <a:spcPct val="60000"/>
              </a:lnSpc>
            </a:pPr>
            <a:r>
              <a:rPr lang="en-US" noProof="1"/>
              <a:t>    face: face,</a:t>
            </a:r>
          </a:p>
          <a:p>
            <a:pPr>
              <a:lnSpc>
                <a:spcPct val="60000"/>
              </a:lnSpc>
            </a:pPr>
            <a:r>
              <a:rPr lang="en-US" noProof="1"/>
              <a:t>    suit: suit,</a:t>
            </a:r>
          </a:p>
          <a:p>
            <a:pPr>
              <a:lnSpc>
                <a:spcPct val="60000"/>
              </a:lnSpc>
            </a:pPr>
            <a:r>
              <a:rPr lang="en-US" noProof="1"/>
              <a:t>    </a:t>
            </a:r>
            <a:r>
              <a:rPr lang="en-US" noProof="1">
                <a:solidFill>
                  <a:schemeClr val="bg1"/>
                </a:solidFill>
              </a:rPr>
              <a:t>toString</a:t>
            </a:r>
            <a:r>
              <a:rPr lang="en-US" noProof="1"/>
              <a:t>: () =&gt; { … }</a:t>
            </a:r>
          </a:p>
          <a:p>
            <a:pPr>
              <a:lnSpc>
                <a:spcPct val="60000"/>
              </a:lnSpc>
            </a:pPr>
            <a:r>
              <a:rPr lang="en-US" noProof="1"/>
              <a:t>  };</a:t>
            </a:r>
          </a:p>
          <a:p>
            <a:pPr>
              <a:lnSpc>
                <a:spcPct val="60000"/>
              </a:lnSpc>
            </a:pPr>
            <a:r>
              <a:rPr lang="en-US" noProof="1"/>
              <a:t>  return </a:t>
            </a:r>
            <a:r>
              <a:rPr lang="en-US" noProof="1">
                <a:solidFill>
                  <a:schemeClr val="bg1"/>
                </a:solidFill>
              </a:rPr>
              <a:t>card</a:t>
            </a:r>
            <a:r>
              <a:rPr lang="en-US" noProof="1"/>
              <a:t>;</a:t>
            </a:r>
          </a:p>
          <a:p>
            <a:pPr>
              <a:lnSpc>
                <a:spcPct val="60000"/>
              </a:lnSpc>
            </a:pPr>
            <a:r>
              <a:rPr lang="en-US" noProof="1"/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029" y="4778303"/>
            <a:ext cx="5618515" cy="1618894"/>
          </a:xfrm>
          <a:prstGeom prst="roundRect">
            <a:avLst>
              <a:gd name="adj" fmla="val 1392"/>
            </a:avLst>
          </a:prstGeom>
        </p:spPr>
      </p:pic>
    </p:spTree>
    <p:extLst>
      <p:ext uri="{BB962C8B-B14F-4D97-AF65-F5344CB8AC3E}">
        <p14:creationId xmlns:p14="http://schemas.microsoft.com/office/powerpoint/2010/main" val="300823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Playing Cards – </a:t>
            </a:r>
            <a:r>
              <a:rPr lang="en-US" noProof="1"/>
              <a:t>toString</a:t>
            </a:r>
            <a:r>
              <a:rPr lang="en-US" dirty="0"/>
              <a:t>()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3880" y="1295400"/>
            <a:ext cx="10664532" cy="477320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pPr>
              <a:lnSpc>
                <a:spcPct val="100000"/>
              </a:lnSpc>
            </a:pPr>
            <a:r>
              <a:rPr lang="en-US" noProof="1">
                <a:solidFill>
                  <a:schemeClr val="bg1"/>
                </a:solidFill>
              </a:rPr>
              <a:t>toString</a:t>
            </a:r>
            <a:r>
              <a:rPr lang="en-US" noProof="1"/>
              <a:t>() {</a:t>
            </a:r>
          </a:p>
          <a:p>
            <a:pPr>
              <a:lnSpc>
                <a:spcPct val="100000"/>
              </a:lnSpc>
            </a:pPr>
            <a:r>
              <a:rPr lang="en-US" noProof="1"/>
              <a:t>  let suitToChar = {</a:t>
            </a:r>
          </a:p>
          <a:p>
            <a:pPr>
              <a:lnSpc>
                <a:spcPct val="100000"/>
              </a:lnSpc>
            </a:pPr>
            <a:r>
              <a:rPr lang="en-US" noProof="1"/>
              <a:t>    '</a:t>
            </a:r>
            <a:r>
              <a:rPr lang="en-US" noProof="1">
                <a:solidFill>
                  <a:schemeClr val="bg1"/>
                </a:solidFill>
              </a:rPr>
              <a:t>S</a:t>
            </a:r>
            <a:r>
              <a:rPr lang="en-US" noProof="1"/>
              <a:t>': "\u2660", </a:t>
            </a:r>
            <a:r>
              <a:rPr lang="en-US" i="1" noProof="1">
                <a:solidFill>
                  <a:schemeClr val="accent2"/>
                </a:solidFill>
              </a:rPr>
              <a:t>// ♠</a:t>
            </a:r>
          </a:p>
          <a:p>
            <a:pPr>
              <a:lnSpc>
                <a:spcPct val="100000"/>
              </a:lnSpc>
            </a:pPr>
            <a:r>
              <a:rPr lang="en-US" noProof="1"/>
              <a:t>    '</a:t>
            </a:r>
            <a:r>
              <a:rPr lang="en-US" noProof="1">
                <a:solidFill>
                  <a:schemeClr val="bg1"/>
                </a:solidFill>
              </a:rPr>
              <a:t>H</a:t>
            </a:r>
            <a:r>
              <a:rPr lang="en-US" noProof="1"/>
              <a:t>': "\u2665", </a:t>
            </a:r>
            <a:r>
              <a:rPr lang="en-US" i="1" noProof="1">
                <a:solidFill>
                  <a:schemeClr val="accent2"/>
                </a:solidFill>
              </a:rPr>
              <a:t>// ♥</a:t>
            </a:r>
          </a:p>
          <a:p>
            <a:pPr>
              <a:lnSpc>
                <a:spcPct val="100000"/>
              </a:lnSpc>
            </a:pPr>
            <a:r>
              <a:rPr lang="en-US" noProof="1"/>
              <a:t>    '</a:t>
            </a:r>
            <a:r>
              <a:rPr lang="en-US" noProof="1">
                <a:solidFill>
                  <a:schemeClr val="bg1"/>
                </a:solidFill>
              </a:rPr>
              <a:t>D</a:t>
            </a:r>
            <a:r>
              <a:rPr lang="en-US" noProof="1"/>
              <a:t>': "\u2666", </a:t>
            </a:r>
            <a:r>
              <a:rPr lang="en-US" i="1" noProof="1">
                <a:solidFill>
                  <a:schemeClr val="accent2"/>
                </a:solidFill>
              </a:rPr>
              <a:t>// ♦</a:t>
            </a:r>
          </a:p>
          <a:p>
            <a:pPr>
              <a:lnSpc>
                <a:spcPct val="100000"/>
              </a:lnSpc>
            </a:pPr>
            <a:r>
              <a:rPr lang="en-US" noProof="1"/>
              <a:t>    '</a:t>
            </a:r>
            <a:r>
              <a:rPr lang="en-US" noProof="1">
                <a:solidFill>
                  <a:schemeClr val="bg1"/>
                </a:solidFill>
              </a:rPr>
              <a:t>C</a:t>
            </a:r>
            <a:r>
              <a:rPr lang="en-US" noProof="1"/>
              <a:t>': "\u2663", </a:t>
            </a:r>
            <a:r>
              <a:rPr lang="en-US" i="1" noProof="1">
                <a:solidFill>
                  <a:schemeClr val="accent2"/>
                </a:solidFill>
              </a:rPr>
              <a:t>// ♣</a:t>
            </a:r>
          </a:p>
          <a:p>
            <a:pPr>
              <a:lnSpc>
                <a:spcPct val="100000"/>
              </a:lnSpc>
            </a:pPr>
            <a:r>
              <a:rPr lang="en-US" noProof="1"/>
              <a:t>  };</a:t>
            </a:r>
          </a:p>
          <a:p>
            <a:pPr>
              <a:lnSpc>
                <a:spcPct val="100000"/>
              </a:lnSpc>
            </a:pPr>
            <a:r>
              <a:rPr lang="en-US" noProof="1"/>
              <a:t>  return </a:t>
            </a:r>
            <a:r>
              <a:rPr lang="en-US" noProof="1">
                <a:solidFill>
                  <a:schemeClr val="bg1"/>
                </a:solidFill>
              </a:rPr>
              <a:t>card</a:t>
            </a:r>
            <a:r>
              <a:rPr lang="en-US" noProof="1"/>
              <a:t>.face + suitToChar[</a:t>
            </a:r>
            <a:r>
              <a:rPr lang="en-US" noProof="1">
                <a:solidFill>
                  <a:schemeClr val="bg1"/>
                </a:solidFill>
              </a:rPr>
              <a:t>card</a:t>
            </a:r>
            <a:r>
              <a:rPr lang="en-US" noProof="1"/>
              <a:t>.suit];</a:t>
            </a:r>
          </a:p>
          <a:p>
            <a:pPr>
              <a:lnSpc>
                <a:spcPct val="100000"/>
              </a:lnSpc>
            </a:pPr>
            <a:r>
              <a:rPr lang="en-US" noProof="1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3880" y="6191304"/>
            <a:ext cx="10664532" cy="51473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+mj-lt"/>
              </a:rPr>
              <a:t>Check your solution here: 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</a:rPr>
              <a:t>https://</a:t>
            </a:r>
            <a:r>
              <a:rPr lang="en-US" dirty="0" smtClean="0">
                <a:solidFill>
                  <a:schemeClr val="bg1"/>
                </a:solidFill>
                <a:effectLst/>
                <a:latin typeface="+mj-lt"/>
              </a:rPr>
              <a:t>judge.softuni.bg/Contests/307</a:t>
            </a:r>
            <a:endParaRPr lang="en-US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155" y="1587483"/>
            <a:ext cx="3838575" cy="1314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156" y="3249243"/>
            <a:ext cx="38385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6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</a:rPr>
              <a:t>Use 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try-catch</a:t>
            </a:r>
            <a:r>
              <a:rPr lang="en-US" sz="3200" dirty="0">
                <a:latin typeface="+mj-lt"/>
              </a:rPr>
              <a:t> block to catch errors (exceptions)</a:t>
            </a:r>
            <a:endParaRPr lang="bg-BG" sz="3200" dirty="0">
              <a:latin typeface="+mj-lt"/>
            </a:endParaRPr>
          </a:p>
          <a:p>
            <a:pPr lvl="1"/>
            <a:r>
              <a:rPr lang="en-GB" sz="3200" dirty="0">
                <a:latin typeface="+mj-lt"/>
              </a:rPr>
              <a:t>If an error occurs, the control is passed to the </a:t>
            </a:r>
            <a:r>
              <a:rPr lang="en-GB" sz="3200" b="1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catch</a:t>
            </a:r>
            <a:r>
              <a:rPr lang="en-GB" sz="3200" dirty="0">
                <a:latin typeface="+mj-lt"/>
              </a:rPr>
              <a:t> section</a:t>
            </a:r>
            <a:endParaRPr lang="en-US" sz="3200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try-catch block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09636" y="2718947"/>
            <a:ext cx="10366376" cy="372676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dirty="0">
                <a:solidFill>
                  <a:schemeClr val="bg1"/>
                </a:solidFill>
              </a:rPr>
              <a:t>try</a:t>
            </a:r>
            <a:r>
              <a:rPr lang="en-US" dirty="0"/>
              <a:t> {</a:t>
            </a:r>
          </a:p>
          <a:p>
            <a:r>
              <a:rPr lang="en-US" dirty="0"/>
              <a:t>  </a:t>
            </a:r>
            <a:r>
              <a:rPr lang="en-US" i="1" dirty="0">
                <a:solidFill>
                  <a:schemeClr val="accent2"/>
                </a:solidFill>
              </a:rPr>
              <a:t>// code that can throw an exception</a:t>
            </a:r>
          </a:p>
          <a:p>
            <a:r>
              <a:rPr lang="en-US" dirty="0"/>
              <a:t>  </a:t>
            </a:r>
            <a:r>
              <a:rPr lang="en-US" i="1" dirty="0">
                <a:solidFill>
                  <a:schemeClr val="accent2"/>
                </a:solidFill>
              </a:rPr>
              <a:t>// some other code </a:t>
            </a:r>
            <a:r>
              <a:rPr lang="en-US" i="1" dirty="0">
                <a:solidFill>
                  <a:schemeClr val="accent2"/>
                </a:solidFill>
                <a:sym typeface="Wingdings" panose="05000000000000000000" pitchFamily="2" charset="2"/>
              </a:rPr>
              <a:t> not executed in case of error!</a:t>
            </a:r>
            <a:endParaRPr lang="en-US" i="1" dirty="0">
              <a:solidFill>
                <a:schemeClr val="accent2"/>
              </a:solidFill>
            </a:endParaRPr>
          </a:p>
          <a:p>
            <a:r>
              <a:rPr lang="en-US" dirty="0"/>
              <a:t>} </a:t>
            </a:r>
            <a:r>
              <a:rPr lang="en-US" dirty="0">
                <a:solidFill>
                  <a:schemeClr val="bg1"/>
                </a:solidFill>
              </a:rPr>
              <a:t>catch</a:t>
            </a:r>
            <a:r>
              <a:rPr lang="en-US" dirty="0"/>
              <a:t> (ex) {</a:t>
            </a:r>
          </a:p>
          <a:p>
            <a:r>
              <a:rPr lang="en-US" dirty="0"/>
              <a:t>  </a:t>
            </a:r>
            <a:r>
              <a:rPr lang="en-US" i="1" dirty="0">
                <a:solidFill>
                  <a:schemeClr val="accent2"/>
                </a:solidFill>
              </a:rPr>
              <a:t>// this code is executed in case of exception</a:t>
            </a:r>
          </a:p>
          <a:p>
            <a:r>
              <a:rPr lang="en-US" i="1" dirty="0">
                <a:solidFill>
                  <a:schemeClr val="accent2"/>
                </a:solidFill>
              </a:rPr>
              <a:t>  // ex holds the info about the exception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Arrow: Curved Right 7"/>
          <p:cNvSpPr/>
          <p:nvPr/>
        </p:nvSpPr>
        <p:spPr>
          <a:xfrm>
            <a:off x="436156" y="3385226"/>
            <a:ext cx="760412" cy="1702340"/>
          </a:xfrm>
          <a:prstGeom prst="curv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5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sz="3200" dirty="0"/>
              <a:t>Error Handling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sz="3200" dirty="0"/>
              <a:t>Exception Handling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sz="3200" dirty="0"/>
              <a:t>Unit Testing –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Concepts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sz="3200" dirty="0"/>
              <a:t>Using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and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Chai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for </a:t>
            </a:r>
            <a:r>
              <a:rPr lang="en-US" sz="3200" dirty="0"/>
              <a:t>JS Unit Testing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sz="3200" dirty="0"/>
              <a:t>Testing with Mocha –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Examples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Exceptions and Their Properties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89012" y="1219200"/>
            <a:ext cx="10213976" cy="54133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pPr>
              <a:lnSpc>
                <a:spcPct val="90000"/>
              </a:lnSpc>
            </a:pPr>
            <a:r>
              <a:rPr lang="en-US" noProof="1">
                <a:solidFill>
                  <a:schemeClr val="bg1"/>
                </a:solidFill>
              </a:rPr>
              <a:t>try</a:t>
            </a:r>
            <a:r>
              <a:rPr lang="en-US" noProof="1"/>
              <a:t> {</a:t>
            </a:r>
          </a:p>
          <a:p>
            <a:pPr>
              <a:lnSpc>
                <a:spcPct val="90000"/>
              </a:lnSpc>
            </a:pPr>
            <a:r>
              <a:rPr lang="en-US" noProof="1"/>
              <a:t>  </a:t>
            </a:r>
            <a:r>
              <a:rPr lang="en-US" noProof="1">
                <a:solidFill>
                  <a:schemeClr val="bg1"/>
                </a:solidFill>
              </a:rPr>
              <a:t>throw new RangeError</a:t>
            </a:r>
            <a:r>
              <a:rPr lang="en-US" noProof="1"/>
              <a:t>("Invalid range.");</a:t>
            </a:r>
          </a:p>
          <a:p>
            <a:pPr>
              <a:lnSpc>
                <a:spcPct val="90000"/>
              </a:lnSpc>
            </a:pPr>
            <a:r>
              <a:rPr lang="en-US" noProof="1"/>
              <a:t>  console.log("This will not be executed.");</a:t>
            </a:r>
          </a:p>
          <a:p>
            <a:pPr>
              <a:lnSpc>
                <a:spcPct val="90000"/>
              </a:lnSpc>
            </a:pPr>
            <a:r>
              <a:rPr lang="en-US" noProof="1"/>
              <a:t>} </a:t>
            </a:r>
            <a:r>
              <a:rPr lang="en-US" noProof="1">
                <a:solidFill>
                  <a:schemeClr val="bg1"/>
                </a:solidFill>
              </a:rPr>
              <a:t>catch</a:t>
            </a:r>
            <a:r>
              <a:rPr lang="en-US" noProof="1"/>
              <a:t> (ex) {			</a:t>
            </a:r>
          </a:p>
          <a:p>
            <a:pPr>
              <a:lnSpc>
                <a:spcPct val="90000"/>
              </a:lnSpc>
            </a:pPr>
            <a:r>
              <a:rPr lang="en-US" noProof="1"/>
              <a:t>  console.log("---------------");</a:t>
            </a:r>
          </a:p>
          <a:p>
            <a:pPr>
              <a:lnSpc>
                <a:spcPct val="90000"/>
              </a:lnSpc>
            </a:pPr>
            <a:r>
              <a:rPr lang="en-US" noProof="1"/>
              <a:t>  console.log("Exception object: " + </a:t>
            </a:r>
            <a:r>
              <a:rPr lang="en-US" noProof="1">
                <a:solidFill>
                  <a:schemeClr val="bg1"/>
                </a:solidFill>
              </a:rPr>
              <a:t>ex</a:t>
            </a:r>
            <a:r>
              <a:rPr lang="en-US" noProof="1"/>
              <a:t>);</a:t>
            </a:r>
          </a:p>
          <a:p>
            <a:pPr>
              <a:lnSpc>
                <a:spcPct val="90000"/>
              </a:lnSpc>
            </a:pPr>
            <a:r>
              <a:rPr lang="en-US" noProof="1"/>
              <a:t>  console.log("Type: " + </a:t>
            </a:r>
            <a:r>
              <a:rPr lang="en-US" noProof="1">
                <a:solidFill>
                  <a:schemeClr val="bg1"/>
                </a:solidFill>
              </a:rPr>
              <a:t>ex.name</a:t>
            </a:r>
            <a:r>
              <a:rPr lang="en-US" noProof="1"/>
              <a:t>);</a:t>
            </a:r>
          </a:p>
          <a:p>
            <a:pPr>
              <a:lnSpc>
                <a:spcPct val="90000"/>
              </a:lnSpc>
            </a:pPr>
            <a:r>
              <a:rPr lang="bg-BG" noProof="1"/>
              <a:t> </a:t>
            </a:r>
            <a:r>
              <a:rPr lang="en-US" noProof="1"/>
              <a:t> console.log("Message: " + </a:t>
            </a:r>
            <a:r>
              <a:rPr lang="en-US" noProof="1">
                <a:solidFill>
                  <a:schemeClr val="bg1"/>
                </a:solidFill>
              </a:rPr>
              <a:t>ex.message</a:t>
            </a:r>
            <a:r>
              <a:rPr lang="en-US" noProof="1"/>
              <a:t>);</a:t>
            </a:r>
            <a:endParaRPr lang="bg-BG" noProof="1"/>
          </a:p>
          <a:p>
            <a:pPr>
              <a:lnSpc>
                <a:spcPct val="90000"/>
              </a:lnSpc>
            </a:pPr>
            <a:r>
              <a:rPr lang="bg-BG" noProof="1"/>
              <a:t>  </a:t>
            </a:r>
            <a:r>
              <a:rPr lang="en-US" noProof="1"/>
              <a:t>console.log("Stack: " + </a:t>
            </a:r>
            <a:r>
              <a:rPr lang="en-US" noProof="1">
                <a:solidFill>
                  <a:schemeClr val="bg1"/>
                </a:solidFill>
              </a:rPr>
              <a:t>ex.stack</a:t>
            </a:r>
            <a:r>
              <a:rPr lang="en-US" noProof="1"/>
              <a:t>);</a:t>
            </a:r>
          </a:p>
          <a:p>
            <a:pPr>
              <a:lnSpc>
                <a:spcPct val="90000"/>
              </a:lnSpc>
            </a:pPr>
            <a:r>
              <a:rPr lang="en-US" noProof="1"/>
              <a:t>  console.log("---------------");</a:t>
            </a:r>
          </a:p>
          <a:p>
            <a:pPr>
              <a:lnSpc>
                <a:spcPct val="90000"/>
              </a:lnSpc>
            </a:pPr>
            <a:r>
              <a:rPr lang="en-US" noProof="1"/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3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method to take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deck of cards </a:t>
            </a:r>
            <a:r>
              <a:rPr lang="en-US" sz="3200" dirty="0"/>
              <a:t>(each given as string) </a:t>
            </a:r>
          </a:p>
          <a:p>
            <a:pPr marL="0" indent="0">
              <a:buNone/>
            </a:pPr>
            <a:r>
              <a:rPr lang="en-US" sz="3200" dirty="0" smtClean="0"/>
              <a:t>     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3200" dirty="0"/>
              <a:t> them as sequences of cards (space separated)</a:t>
            </a:r>
          </a:p>
          <a:p>
            <a:pPr lvl="1"/>
            <a:r>
              <a:rPr lang="en-US" sz="3200" dirty="0"/>
              <a:t>Print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Invalid card: [card]</a:t>
            </a:r>
            <a:r>
              <a:rPr lang="en-US" sz="3200" dirty="0"/>
              <a:t>" when invalid card is passed as input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 Deck of Cards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63880" y="3123287"/>
            <a:ext cx="10664532" cy="10306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pPr lvl="1"/>
            <a:r>
              <a:rPr lang="en-US" noProof="1">
                <a:solidFill>
                  <a:schemeClr val="bg1"/>
                </a:solidFill>
              </a:rPr>
              <a:t>printDeckOfCards(['AS', '10D', 'KH', '2C']);</a:t>
            </a:r>
          </a:p>
          <a:p>
            <a:pPr lvl="1"/>
            <a:r>
              <a:rPr lang="en-US" i="1" noProof="1">
                <a:solidFill>
                  <a:schemeClr val="accent2"/>
                </a:solidFill>
              </a:rPr>
              <a:t>// A♠ 10♦ K♥ 2♣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63880" y="4267200"/>
            <a:ext cx="10664532" cy="10306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pPr lvl="1"/>
            <a:r>
              <a:rPr lang="en-US" noProof="1">
                <a:solidFill>
                  <a:schemeClr val="bg1"/>
                </a:solidFill>
              </a:rPr>
              <a:t>printDeckOfCards(['5S', '3D', 'QD', '1C']);</a:t>
            </a:r>
          </a:p>
          <a:p>
            <a:pPr lvl="1"/>
            <a:r>
              <a:rPr lang="en-US" i="1" noProof="1">
                <a:solidFill>
                  <a:schemeClr val="accent2"/>
                </a:solidFill>
              </a:rPr>
              <a:t>// Invalid card: 1C</a:t>
            </a: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763880" y="5411113"/>
            <a:ext cx="10664532" cy="10306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pPr lvl="1"/>
            <a:r>
              <a:rPr lang="en-US" noProof="1">
                <a:solidFill>
                  <a:schemeClr val="bg1"/>
                </a:solidFill>
              </a:rPr>
              <a:t>printDeckOfCards(['3D', 'JC', '2S', '10H', '5X']);</a:t>
            </a:r>
          </a:p>
          <a:p>
            <a:pPr lvl="1"/>
            <a:r>
              <a:rPr lang="en-US" i="1" noProof="1">
                <a:solidFill>
                  <a:schemeClr val="accent2"/>
                </a:solidFill>
              </a:rPr>
              <a:t>// Invalid card: 5X</a:t>
            </a:r>
          </a:p>
        </p:txBody>
      </p:sp>
    </p:spTree>
    <p:extLst>
      <p:ext uri="{BB962C8B-B14F-4D97-AF65-F5344CB8AC3E}">
        <p14:creationId xmlns:p14="http://schemas.microsoft.com/office/powerpoint/2010/main" val="197313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Solution: Print Deck of Cards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531812" y="1221640"/>
            <a:ext cx="11125200" cy="517555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pPr>
              <a:lnSpc>
                <a:spcPct val="50000"/>
              </a:lnSpc>
            </a:pPr>
            <a:r>
              <a:rPr lang="en-US" noProof="1"/>
              <a:t>function </a:t>
            </a:r>
            <a:r>
              <a:rPr lang="en-US" noProof="1">
                <a:solidFill>
                  <a:schemeClr val="bg1"/>
                </a:solidFill>
              </a:rPr>
              <a:t>printDeckOfCards</a:t>
            </a:r>
            <a:r>
              <a:rPr lang="en-US" noProof="1"/>
              <a:t>(cards) {</a:t>
            </a:r>
          </a:p>
          <a:p>
            <a:pPr>
              <a:lnSpc>
                <a:spcPct val="50000"/>
              </a:lnSpc>
            </a:pPr>
            <a:r>
              <a:rPr lang="en-US" noProof="1"/>
              <a:t>  let deck = [];</a:t>
            </a:r>
          </a:p>
          <a:p>
            <a:pPr>
              <a:lnSpc>
                <a:spcPct val="50000"/>
              </a:lnSpc>
            </a:pPr>
            <a:r>
              <a:rPr lang="en-US" noProof="1"/>
              <a:t>  for (let cardStr of cards) {</a:t>
            </a:r>
          </a:p>
          <a:p>
            <a:pPr>
              <a:lnSpc>
                <a:spcPct val="50000"/>
              </a:lnSpc>
            </a:pPr>
            <a:r>
              <a:rPr lang="en-US" noProof="1"/>
              <a:t>    let face = cardStr.substring(0, cardStr.length-1);</a:t>
            </a:r>
          </a:p>
          <a:p>
            <a:pPr>
              <a:lnSpc>
                <a:spcPct val="50000"/>
              </a:lnSpc>
            </a:pPr>
            <a:r>
              <a:rPr lang="en-US" noProof="1"/>
              <a:t>    let suit = cardStr.substr(cardStr.length-1, 1);</a:t>
            </a:r>
          </a:p>
          <a:p>
            <a:pPr>
              <a:lnSpc>
                <a:spcPct val="50000"/>
              </a:lnSpc>
            </a:pPr>
            <a:r>
              <a:rPr lang="en-US" noProof="1"/>
              <a:t>    </a:t>
            </a:r>
            <a:r>
              <a:rPr lang="en-US" noProof="1">
                <a:solidFill>
                  <a:schemeClr val="bg1"/>
                </a:solidFill>
              </a:rPr>
              <a:t>try</a:t>
            </a:r>
            <a:r>
              <a:rPr lang="en-US" noProof="1"/>
              <a:t> {</a:t>
            </a:r>
          </a:p>
          <a:p>
            <a:pPr>
              <a:lnSpc>
                <a:spcPct val="50000"/>
              </a:lnSpc>
            </a:pPr>
            <a:r>
              <a:rPr lang="en-US" noProof="1"/>
              <a:t>      deck.push(</a:t>
            </a:r>
            <a:r>
              <a:rPr lang="en-US" noProof="1">
                <a:solidFill>
                  <a:schemeClr val="bg1"/>
                </a:solidFill>
              </a:rPr>
              <a:t>makeCard</a:t>
            </a:r>
            <a:r>
              <a:rPr lang="en-US" noProof="1"/>
              <a:t>(face, suit));</a:t>
            </a:r>
          </a:p>
          <a:p>
            <a:pPr>
              <a:lnSpc>
                <a:spcPct val="50000"/>
              </a:lnSpc>
            </a:pPr>
            <a:r>
              <a:rPr lang="en-US" noProof="1"/>
              <a:t>    }</a:t>
            </a:r>
          </a:p>
          <a:p>
            <a:pPr>
              <a:lnSpc>
                <a:spcPct val="50000"/>
              </a:lnSpc>
            </a:pPr>
            <a:r>
              <a:rPr lang="en-US" noProof="1"/>
              <a:t>    </a:t>
            </a:r>
            <a:r>
              <a:rPr lang="en-US" noProof="1">
                <a:solidFill>
                  <a:schemeClr val="bg1"/>
                </a:solidFill>
              </a:rPr>
              <a:t>catch</a:t>
            </a:r>
            <a:r>
              <a:rPr lang="en-US" noProof="1"/>
              <a:t> (err) {</a:t>
            </a:r>
          </a:p>
          <a:p>
            <a:pPr>
              <a:lnSpc>
                <a:spcPct val="50000"/>
              </a:lnSpc>
            </a:pPr>
            <a:r>
              <a:rPr lang="en-US" noProof="1"/>
              <a:t>      console.log("Invalid card: " + cardStr);</a:t>
            </a:r>
          </a:p>
          <a:p>
            <a:pPr>
              <a:lnSpc>
                <a:spcPct val="50000"/>
              </a:lnSpc>
            </a:pPr>
            <a:r>
              <a:rPr lang="en-US" noProof="1"/>
              <a:t>      return;</a:t>
            </a:r>
          </a:p>
          <a:p>
            <a:pPr>
              <a:lnSpc>
                <a:spcPct val="50000"/>
              </a:lnSpc>
            </a:pPr>
            <a:r>
              <a:rPr lang="en-US" noProof="1"/>
              <a:t>    }</a:t>
            </a:r>
          </a:p>
          <a:p>
            <a:pPr>
              <a:lnSpc>
                <a:spcPct val="50000"/>
              </a:lnSpc>
            </a:pPr>
            <a:r>
              <a:rPr lang="en-US" noProof="1"/>
              <a:t>  }</a:t>
            </a:r>
          </a:p>
          <a:p>
            <a:pPr>
              <a:lnSpc>
                <a:spcPct val="50000"/>
              </a:lnSpc>
            </a:pPr>
            <a:r>
              <a:rPr lang="en-US" noProof="1"/>
              <a:t>  console.log(deck.join(' '));</a:t>
            </a:r>
          </a:p>
          <a:p>
            <a:pPr>
              <a:lnSpc>
                <a:spcPct val="50000"/>
              </a:lnSpc>
            </a:pPr>
            <a:r>
              <a:rPr lang="en-US" noProof="1"/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7831723" y="3132304"/>
            <a:ext cx="4053889" cy="1048968"/>
          </a:xfrm>
          <a:prstGeom prst="wedgeRoundRectCallout">
            <a:avLst>
              <a:gd name="adj1" fmla="val -66825"/>
              <a:gd name="adj2" fmla="val -179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rgbClr val="FFFFFF"/>
                </a:solidFill>
              </a:rPr>
              <a:t>This can throw an </a:t>
            </a:r>
            <a:r>
              <a:rPr lang="en-US" b="1" noProof="1">
                <a:solidFill>
                  <a:schemeClr val="bg1"/>
                </a:solidFill>
              </a:rPr>
              <a:t>error </a:t>
            </a:r>
            <a:r>
              <a:rPr lang="en-US" b="1" noProof="1">
                <a:solidFill>
                  <a:srgbClr val="FFFFFF"/>
                </a:solidFill>
              </a:rPr>
              <a:t>(</a:t>
            </a:r>
            <a:r>
              <a:rPr lang="en-US" b="1" noProof="1">
                <a:solidFill>
                  <a:schemeClr val="bg2"/>
                </a:solidFill>
              </a:rPr>
              <a:t>when the card is </a:t>
            </a:r>
            <a:r>
              <a:rPr lang="en-US" b="1" noProof="1">
                <a:solidFill>
                  <a:schemeClr val="bg1"/>
                </a:solidFill>
              </a:rPr>
              <a:t>invalid</a:t>
            </a:r>
            <a:r>
              <a:rPr lang="en-US" b="1" noProof="1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237412" y="1147334"/>
            <a:ext cx="3505200" cy="944032"/>
          </a:xfrm>
          <a:prstGeom prst="wedgeRoundRectCallout">
            <a:avLst>
              <a:gd name="adj1" fmla="val -73301"/>
              <a:gd name="adj2" fmla="val 1009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rgbClr val="FFFFFF"/>
                </a:solidFill>
              </a:rPr>
              <a:t>Insert the factory</a:t>
            </a:r>
          </a:p>
          <a:p>
            <a:pPr algn="ctr" defTabSz="914400"/>
            <a:r>
              <a:rPr lang="en-US" b="1" noProof="1">
                <a:solidFill>
                  <a:srgbClr val="FFFFFF"/>
                </a:solidFill>
              </a:rPr>
              <a:t>function here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9867" y="6343262"/>
            <a:ext cx="10664532" cy="51473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+mj-lt"/>
              </a:rPr>
              <a:t>Check your solution here: 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</a:rPr>
              <a:t>https://</a:t>
            </a:r>
            <a:r>
              <a:rPr lang="en-US" dirty="0" smtClean="0">
                <a:solidFill>
                  <a:schemeClr val="bg1"/>
                </a:solidFill>
                <a:effectLst/>
                <a:latin typeface="+mj-lt"/>
              </a:rPr>
              <a:t>judge.softuni.bg/Contests/307</a:t>
            </a:r>
            <a:endParaRPr lang="en-US" dirty="0">
              <a:solidFill>
                <a:schemeClr val="bg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395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Unit Testing?</a:t>
            </a:r>
            <a:endParaRPr lang="bg-BG" dirty="0"/>
          </a:p>
        </p:txBody>
      </p:sp>
      <p:grpSp>
        <p:nvGrpSpPr>
          <p:cNvPr id="6" name="Group 5"/>
          <p:cNvGrpSpPr/>
          <p:nvPr/>
        </p:nvGrpSpPr>
        <p:grpSpPr>
          <a:xfrm>
            <a:off x="3808412" y="1752600"/>
            <a:ext cx="4267201" cy="1752600"/>
            <a:chOff x="912813" y="1181912"/>
            <a:chExt cx="10363200" cy="3976576"/>
          </a:xfrm>
        </p:grpSpPr>
        <p:pic>
          <p:nvPicPr>
            <p:cNvPr id="1026" name="Picture 2" descr="http://leonmeijer.nl/images/leonmeijer_nl/WindowsLiveWriter/TestdrivendevelopmentUni.NETwhatsallthis_D86E/sw_testing.jpg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134873" y="1181912"/>
              <a:ext cx="6236140" cy="3976576"/>
            </a:xfrm>
            <a:prstGeom prst="roundRect">
              <a:avLst>
                <a:gd name="adj" fmla="val 2798"/>
              </a:avLst>
            </a:prstGeom>
            <a:noFill/>
            <a:ln w="19050">
              <a:solidFill>
                <a:schemeClr val="accent5">
                  <a:lumMod val="20000"/>
                  <a:lumOff val="80000"/>
                </a:schemeClr>
              </a:solidFill>
            </a:ln>
            <a:effectLst>
              <a:glow rad="101600">
                <a:schemeClr val="tx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Резултат с изображение за unit testing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813" y="1181912"/>
              <a:ext cx="3746056" cy="367856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Резултат с изображение за unit testing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2673" y="1728530"/>
              <a:ext cx="2883340" cy="288334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766720">
              <a:off x="5861152" y="1913106"/>
              <a:ext cx="1420491" cy="1615580"/>
            </a:xfrm>
            <a:prstGeom prst="rect">
              <a:avLst/>
            </a:prstGeom>
            <a:effectLst>
              <a:glow rad="101600">
                <a:srgbClr val="002060">
                  <a:alpha val="60000"/>
                </a:srgb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9221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– Definition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1035" y="1283270"/>
            <a:ext cx="10823578" cy="13261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A </a:t>
            </a:r>
            <a:r>
              <a:rPr lang="en-US" noProof="1">
                <a:solidFill>
                  <a:schemeClr val="bg1"/>
                </a:solidFill>
              </a:rPr>
              <a:t>unit test </a:t>
            </a:r>
            <a:r>
              <a:rPr lang="en-US" noProof="1"/>
              <a:t>is a piece of code, written by a developer that checks whether a piece of functionality (e.g. function or method), is working as expected.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1035" y="3533253"/>
            <a:ext cx="4498977" cy="268032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sortNums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(arr) {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arr.sort(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  (a,b) =&gt; a-b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);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713412" y="3533253"/>
            <a:ext cx="5791201" cy="268032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let nums = [2, 15, -2, 4];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sortNums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(nums);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if (JSON.stringify(nums)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  != "[-2,2,4,15]")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console.error("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test failed!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1035" y="2925732"/>
            <a:ext cx="2219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Source code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13412" y="2948478"/>
            <a:ext cx="3636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Test code (unit tests)</a:t>
            </a:r>
          </a:p>
        </p:txBody>
      </p:sp>
    </p:spTree>
    <p:extLst>
      <p:ext uri="{BB962C8B-B14F-4D97-AF65-F5344CB8AC3E}">
        <p14:creationId xmlns:p14="http://schemas.microsoft.com/office/powerpoint/2010/main" val="8696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AAA Pattern</a:t>
            </a:r>
            <a:r>
              <a:rPr lang="en-US" dirty="0"/>
              <a:t>: Arrange, Act, Assert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 – Structure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5586" y="2096312"/>
            <a:ext cx="10526626" cy="37925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b="1" i="1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Arrange all necessary preconditions and inputs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let nums = [2, 15, -2, 4];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b="1" i="1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Act on the object or method under test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sortNums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(nums);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b="1" i="1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Assert that the obtained results are what we expect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if (JSON.stringify(nums) != "[-2,2,4,15]")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 console.error("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test failed!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</a:p>
        </p:txBody>
      </p:sp>
      <p:pic>
        <p:nvPicPr>
          <p:cNvPr id="3074" name="Picture 2" descr="Резултат с изображение за prepar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758" y="1880135"/>
            <a:ext cx="1246909" cy="124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Резултат с изображение за proc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024" y="3330666"/>
            <a:ext cx="1120643" cy="112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Резултат с изображение за check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848" y="4654932"/>
            <a:ext cx="1172552" cy="117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00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 – Sum Numbers – Example</a:t>
            </a:r>
            <a:endParaRPr lang="bg-BG" dirty="0"/>
          </a:p>
        </p:txBody>
      </p:sp>
      <p:sp>
        <p:nvSpPr>
          <p:cNvPr id="661508" name="Rectangle 4"/>
          <p:cNvSpPr>
            <a:spLocks noChangeArrowheads="1"/>
          </p:cNvSpPr>
          <p:nvPr/>
        </p:nvSpPr>
        <p:spPr bwMode="auto">
          <a:xfrm>
            <a:off x="765164" y="1177037"/>
            <a:ext cx="10663248" cy="54133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(arr) {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let sum = 0;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for (num of arr)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sum += Number(num);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return sum;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testSum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() {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if (sum(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[1, 2]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) !=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) throw new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Error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("1+2 != 3");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if (sum(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[-2]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) !=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-2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) throw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Error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("-2 != -2");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if (sum(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[]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) !=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) throw new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Error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("0 != 0");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12" y="1177037"/>
            <a:ext cx="3505200" cy="307874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2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Unit testing frameworks </a:t>
            </a:r>
            <a:r>
              <a:rPr lang="en-US" sz="3200" dirty="0"/>
              <a:t>make writing unit tests simple</a:t>
            </a:r>
          </a:p>
          <a:p>
            <a:pPr lvl="1"/>
            <a:r>
              <a:rPr lang="en-US" sz="3200" dirty="0"/>
              <a:t>Provides test cases, assertions, hooks, test runners, etc.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hlinkClick r:id="rId2"/>
              </a:rPr>
              <a:t>JUnit</a:t>
            </a:r>
            <a:r>
              <a:rPr lang="en-US" sz="3200" b="1" dirty="0"/>
              <a:t>, </a:t>
            </a:r>
            <a:r>
              <a:rPr lang="en-US" sz="3200" b="1" noProof="1">
                <a:solidFill>
                  <a:schemeClr val="bg1"/>
                </a:solidFill>
                <a:hlinkClick r:id="rId3"/>
              </a:rPr>
              <a:t>NUnit</a:t>
            </a:r>
            <a:r>
              <a:rPr lang="en-US" sz="3200" b="1" dirty="0"/>
              <a:t>, </a:t>
            </a:r>
            <a:r>
              <a:rPr lang="en-US" sz="3200" b="1" dirty="0">
                <a:solidFill>
                  <a:schemeClr val="bg1"/>
                </a:solidFill>
                <a:hlinkClick r:id="rId4"/>
              </a:rPr>
              <a:t>Visual Studio Team Test (VSTT)</a:t>
            </a:r>
            <a:r>
              <a:rPr lang="en-US" sz="3200" b="1" dirty="0"/>
              <a:t>, </a:t>
            </a:r>
            <a:r>
              <a:rPr lang="en-US" sz="3200" b="1" noProof="1">
                <a:solidFill>
                  <a:schemeClr val="bg1"/>
                </a:solidFill>
                <a:hlinkClick r:id="rId5"/>
              </a:rPr>
              <a:t>PHPUnit</a:t>
            </a:r>
            <a:endParaRPr lang="en-US" sz="3200" b="1" noProof="1">
              <a:solidFill>
                <a:schemeClr val="bg1"/>
              </a:solidFill>
            </a:endParaRPr>
          </a:p>
          <a:p>
            <a:pPr lvl="1"/>
            <a:r>
              <a:rPr lang="en-US" sz="3200" dirty="0"/>
              <a:t>JS unit testing: </a:t>
            </a:r>
            <a:r>
              <a:rPr lang="en-US" sz="3200" b="1" dirty="0">
                <a:solidFill>
                  <a:schemeClr val="bg1"/>
                </a:solidFill>
                <a:hlinkClick r:id="rId6"/>
              </a:rPr>
              <a:t>Mocha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bg1"/>
                </a:solidFill>
                <a:hlinkClick r:id="rId7"/>
              </a:rPr>
              <a:t>QUnit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bg1"/>
                </a:solidFill>
                <a:hlinkClick r:id="rId8"/>
              </a:rPr>
              <a:t>Unit.js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bg1"/>
                </a:solidFill>
                <a:hlinkClick r:id="rId9"/>
              </a:rPr>
              <a:t>Jasmine</a:t>
            </a:r>
            <a:r>
              <a:rPr lang="en-US" sz="3200" dirty="0"/>
              <a:t>, …</a:t>
            </a:r>
          </a:p>
          <a:p>
            <a:r>
              <a:rPr lang="en-US" sz="3200" dirty="0"/>
              <a:t>Assertion frameworks (perform checks)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hlinkClick r:id="rId10"/>
              </a:rPr>
              <a:t>Chai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bg1"/>
                </a:solidFill>
                <a:hlinkClick r:id="rId11"/>
              </a:rPr>
              <a:t>Assert.js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bg1"/>
                </a:solidFill>
                <a:hlinkClick r:id="rId12"/>
              </a:rPr>
              <a:t>Should.js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3200" dirty="0"/>
              <a:t>Mocking frameworks (mocks and stubs)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hlinkClick r:id="rId13"/>
              </a:rPr>
              <a:t>Sinon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bg1"/>
                </a:solidFill>
                <a:hlinkClick r:id="rId14"/>
              </a:rPr>
              <a:t>JMock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bg1"/>
                </a:solidFill>
                <a:hlinkClick r:id="rId15"/>
              </a:rPr>
              <a:t>Mockito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bg1"/>
                </a:solidFill>
                <a:hlinkClick r:id="rId16"/>
              </a:rPr>
              <a:t>Moq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Framework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366066" y="3276600"/>
            <a:ext cx="3421474" cy="2905125"/>
            <a:chOff x="8148345" y="3313888"/>
            <a:chExt cx="3421474" cy="2905125"/>
          </a:xfrm>
        </p:grpSpPr>
        <p:pic>
          <p:nvPicPr>
            <p:cNvPr id="7" name="Picture 2" descr="http://www.datatraverse.com/style/swtest.jp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8148345" y="4101143"/>
              <a:ext cx="3181350" cy="2117870"/>
            </a:xfrm>
            <a:prstGeom prst="roundRect">
              <a:avLst>
                <a:gd name="adj" fmla="val 4085"/>
              </a:avLst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6812" y="3313888"/>
              <a:ext cx="1513007" cy="1343402"/>
            </a:xfrm>
            <a:prstGeom prst="rect">
              <a:avLst/>
            </a:prstGeom>
            <a:noFill/>
            <a:ln>
              <a:noFill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593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Mocha and </a:t>
            </a:r>
            <a:r>
              <a:rPr lang="en-US" dirty="0" smtClean="0"/>
              <a:t>Chai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Unit </a:t>
            </a:r>
            <a:r>
              <a:rPr lang="en-US" dirty="0"/>
              <a:t>Testing in JavaScript</a:t>
            </a:r>
          </a:p>
          <a:p>
            <a:endParaRPr lang="bg-BG" dirty="0"/>
          </a:p>
        </p:txBody>
      </p:sp>
      <p:grpSp>
        <p:nvGrpSpPr>
          <p:cNvPr id="11" name="Group 10"/>
          <p:cNvGrpSpPr/>
          <p:nvPr/>
        </p:nvGrpSpPr>
        <p:grpSpPr>
          <a:xfrm>
            <a:off x="4037012" y="1075337"/>
            <a:ext cx="3966462" cy="2485627"/>
            <a:chOff x="4129538" y="-167505"/>
            <a:chExt cx="5660007" cy="4017104"/>
          </a:xfrm>
        </p:grpSpPr>
        <p:pic>
          <p:nvPicPr>
            <p:cNvPr id="7" name="Picture 4" descr="Резултат с изображение за testi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6997" y="1674998"/>
              <a:ext cx="3736763" cy="2174601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2848" y="-167505"/>
              <a:ext cx="2506697" cy="28273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 descr="Резултат с изображение за chai j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9538" y="-138967"/>
              <a:ext cx="2452391" cy="275734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1298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 </a:t>
            </a:r>
            <a:r>
              <a:rPr lang="en-US" sz="3200" dirty="0"/>
              <a:t>is JS testing framework</a:t>
            </a:r>
          </a:p>
          <a:p>
            <a:pPr lvl="1"/>
            <a:r>
              <a:rPr lang="en-US" sz="3200" dirty="0"/>
              <a:t>Runs in Node.js and in Web browsers</a:t>
            </a:r>
          </a:p>
          <a:p>
            <a:pPr lvl="1"/>
            <a:r>
              <a:rPr lang="en-US" sz="3200" dirty="0"/>
              <a:t>Usually used together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Chai</a:t>
            </a:r>
            <a:r>
              <a:rPr lang="en-US" sz="3200" dirty="0"/>
              <a:t> (assertion library)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and Chai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41364" y="3352800"/>
            <a:ext cx="10510848" cy="30215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let expect = require("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chai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").expect;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describe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sum(arr)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("should return 3 for [1, 2]", function() {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expect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(sum([1, 2])).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to.be.equal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(3);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});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7099" y="1606813"/>
            <a:ext cx="1321740" cy="149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Резултат с изображение за chai 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891" y="826663"/>
            <a:ext cx="1287676" cy="14478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07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 smtClean="0"/>
          </a:p>
          <a:p>
            <a:pPr marL="0" indent="0" algn="ctr">
              <a:buNone/>
            </a:pPr>
            <a:r>
              <a:rPr lang="en-US" sz="8797" b="1" u="sng" dirty="0">
                <a:solidFill>
                  <a:schemeClr val="bg1"/>
                </a:solidFill>
              </a:rPr>
              <a:t>sli.do</a:t>
            </a:r>
            <a:r>
              <a:rPr lang="en-US" sz="5998" b="1" dirty="0"/>
              <a:t/>
            </a:r>
            <a:br>
              <a:rPr lang="en-US" sz="5998" b="1" dirty="0"/>
            </a:br>
            <a:r>
              <a:rPr lang="en-US" sz="11497" b="1" dirty="0" smtClean="0"/>
              <a:t>#JSCORE</a:t>
            </a:r>
            <a:endParaRPr lang="en-US" sz="9597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29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</a:rPr>
              <a:t>Install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Mocha</a:t>
            </a:r>
            <a:r>
              <a:rPr lang="en-US" sz="3200" dirty="0">
                <a:latin typeface="+mj-lt"/>
              </a:rPr>
              <a:t> through </a:t>
            </a:r>
            <a:r>
              <a:rPr lang="en-US" sz="3200" b="1" noProof="1">
                <a:solidFill>
                  <a:schemeClr val="bg1"/>
                </a:solidFill>
                <a:latin typeface="+mj-lt"/>
              </a:rPr>
              <a:t>npm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Mocha and Chai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969182"/>
            <a:ext cx="6477000" cy="5505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npm -g install mocha</a:t>
            </a:r>
          </a:p>
        </p:txBody>
      </p:sp>
      <p:sp>
        <p:nvSpPr>
          <p:cNvPr id="16" name="Content Placeholder 13"/>
          <p:cNvSpPr txBox="1">
            <a:spLocks/>
          </p:cNvSpPr>
          <p:nvPr/>
        </p:nvSpPr>
        <p:spPr>
          <a:xfrm>
            <a:off x="6210213" y="1108262"/>
            <a:ext cx="5522999" cy="63754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200" dirty="0"/>
              <a:t>Check if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is installed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583900" y="1969182"/>
            <a:ext cx="3915711" cy="5505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mocha --version</a:t>
            </a:r>
          </a:p>
        </p:txBody>
      </p:sp>
      <p:sp>
        <p:nvSpPr>
          <p:cNvPr id="18" name="Content Placeholder 13"/>
          <p:cNvSpPr txBox="1">
            <a:spLocks/>
          </p:cNvSpPr>
          <p:nvPr/>
        </p:nvSpPr>
        <p:spPr>
          <a:xfrm>
            <a:off x="342813" y="5080094"/>
            <a:ext cx="5522999" cy="63754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200" dirty="0">
                <a:latin typeface="+mj-lt"/>
              </a:rPr>
              <a:t>Install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Chai</a:t>
            </a:r>
            <a:r>
              <a:rPr lang="en-US" sz="3200" dirty="0">
                <a:latin typeface="+mj-lt"/>
              </a:rPr>
              <a:t> through </a:t>
            </a:r>
            <a:r>
              <a:rPr lang="en-US" sz="3200" b="1" noProof="1">
                <a:solidFill>
                  <a:schemeClr val="bg1"/>
                </a:solidFill>
                <a:latin typeface="+mj-lt"/>
              </a:rPr>
              <a:t>npm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84212" y="5811277"/>
            <a:ext cx="6477000" cy="5505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npm -g install chai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2738341"/>
            <a:ext cx="6477000" cy="21290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900" y="2743061"/>
            <a:ext cx="3915711" cy="21243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436" y="5190050"/>
            <a:ext cx="3915711" cy="117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7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</a:rPr>
              <a:t>By default Node.js does not find its globally-installed modules</a:t>
            </a:r>
          </a:p>
          <a:p>
            <a:r>
              <a:rPr lang="en-US" sz="3200" dirty="0">
                <a:latin typeface="+mj-lt"/>
              </a:rPr>
              <a:t>You need to set the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NODE_PATH</a:t>
            </a:r>
            <a:r>
              <a:rPr lang="en-US" sz="3200" dirty="0">
                <a:latin typeface="+mj-lt"/>
              </a:rPr>
              <a:t> environment variable</a:t>
            </a:r>
          </a:p>
          <a:p>
            <a:endParaRPr lang="en-US" sz="3200" dirty="0">
              <a:latin typeface="+mj-lt"/>
            </a:endParaRPr>
          </a:p>
          <a:p>
            <a:endParaRPr lang="en-US" sz="3200" dirty="0">
              <a:latin typeface="+mj-lt"/>
            </a:endParaRPr>
          </a:p>
          <a:p>
            <a:endParaRPr lang="en-US" sz="3200" dirty="0">
              <a:latin typeface="+mj-lt"/>
            </a:endParaRPr>
          </a:p>
          <a:p>
            <a:endParaRPr lang="en-US" sz="3200" dirty="0">
              <a:latin typeface="+mj-lt"/>
            </a:endParaRPr>
          </a:p>
          <a:p>
            <a:r>
              <a:rPr lang="en-US" sz="3200" dirty="0">
                <a:latin typeface="+mj-lt"/>
              </a:rPr>
              <a:t>You may need to restart your IDE after changing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NODE_PATH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NODE_PATH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2" y="2667000"/>
            <a:ext cx="7386648" cy="200936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rem for any future sessions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setx NODE_PATH %AppData%\npm\node_modules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rem for current session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 NODE_PATH=%AppData%\npm\node_modules</a:t>
            </a:r>
          </a:p>
        </p:txBody>
      </p:sp>
    </p:spTree>
    <p:extLst>
      <p:ext uri="{BB962C8B-B14F-4D97-AF65-F5344CB8AC3E}">
        <p14:creationId xmlns:p14="http://schemas.microsoft.com/office/powerpoint/2010/main" val="326617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</a:rPr>
              <a:t>Create folder 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"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test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" </a:t>
            </a:r>
            <a:r>
              <a:rPr lang="en-US" sz="3200" dirty="0">
                <a:latin typeface="+mj-lt"/>
              </a:rPr>
              <a:t>in your JS project</a:t>
            </a:r>
          </a:p>
          <a:p>
            <a:pPr lvl="1"/>
            <a:r>
              <a:rPr lang="en-US" sz="3200" dirty="0">
                <a:latin typeface="+mj-lt"/>
              </a:rPr>
              <a:t>Put your test code in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test/{test-group-name}.js</a:t>
            </a:r>
          </a:p>
          <a:p>
            <a:endParaRPr lang="en-US" sz="3200" dirty="0">
              <a:latin typeface="+mj-lt"/>
            </a:endParaRPr>
          </a:p>
          <a:p>
            <a:endParaRPr lang="en-US" sz="3200" dirty="0">
              <a:latin typeface="+mj-lt"/>
            </a:endParaRPr>
          </a:p>
          <a:p>
            <a:endParaRPr lang="en-US" sz="3200" dirty="0">
              <a:latin typeface="+mj-lt"/>
            </a:endParaRPr>
          </a:p>
          <a:p>
            <a:pPr>
              <a:spcBef>
                <a:spcPts val="2400"/>
              </a:spcBef>
            </a:pPr>
            <a:r>
              <a:rPr lang="en-US" sz="3200" dirty="0">
                <a:latin typeface="+mj-lt"/>
              </a:rPr>
              <a:t>Run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Mocha</a:t>
            </a:r>
            <a:r>
              <a:rPr lang="en-US" sz="3200" dirty="0">
                <a:latin typeface="+mj-lt"/>
              </a:rPr>
              <a:t> from the console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</a:t>
            </a:r>
            <a:r>
              <a:rPr lang="en-US" dirty="0"/>
              <a:t>Mocha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64925" y="5504965"/>
            <a:ext cx="5545516" cy="5505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mocha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2479195"/>
            <a:ext cx="7221916" cy="18392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012" y="3505200"/>
            <a:ext cx="4358284" cy="28145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564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Source code </a:t>
            </a:r>
            <a:r>
              <a:rPr lang="en-US" sz="3200" dirty="0"/>
              <a:t>to be tested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in Action – Sample Project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262" y="1828800"/>
            <a:ext cx="8839200" cy="429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9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Tests </a:t>
            </a:r>
            <a:r>
              <a:rPr lang="en-US" dirty="0">
                <a:latin typeface="+mj-lt"/>
              </a:rPr>
              <a:t>for the </a:t>
            </a:r>
            <a:r>
              <a:rPr lang="en-US" b="1" noProof="1">
                <a:solidFill>
                  <a:schemeClr val="bg1"/>
                </a:solidFill>
                <a:latin typeface="+mj-lt"/>
              </a:rPr>
              <a:t>sum(arr)</a:t>
            </a:r>
            <a:r>
              <a:rPr lang="en-US" dirty="0">
                <a:latin typeface="+mj-lt"/>
              </a:rPr>
              <a:t> function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in Action – Sample Unit Tests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07" y="1867712"/>
            <a:ext cx="10073409" cy="456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2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Mocha in Action – Running the Tests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141393"/>
            <a:ext cx="8171072" cy="5105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612" y="3476756"/>
            <a:ext cx="5125293" cy="29240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537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Mocha Tests from WebStorm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937" y="1162470"/>
            <a:ext cx="7239000" cy="52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7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Mocha Tests from WebStorm (2)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83" y="1180288"/>
            <a:ext cx="4226082" cy="800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83" y="2340772"/>
            <a:ext cx="11018029" cy="401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0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To get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auto complete</a:t>
            </a:r>
            <a:r>
              <a:rPr lang="en-US" sz="3200" dirty="0"/>
              <a:t>" and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syntax checks</a:t>
            </a:r>
            <a:r>
              <a:rPr lang="en-US" sz="3200" dirty="0"/>
              <a:t>" working for Mocha and Chai, add them as libraries in WebStorm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Libraries in WebStorm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85" y="2492291"/>
            <a:ext cx="3265290" cy="3879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739" y="2492290"/>
            <a:ext cx="7308273" cy="387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6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Groups and Test Cases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1383929"/>
            <a:ext cx="10345788" cy="501326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lvl="1"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describe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 group #1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lvl="1"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should…</a:t>
            </a:r>
            <a:r>
              <a:rPr lang="en-US" b="1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when…</a:t>
            </a:r>
            <a:r>
              <a:rPr lang="en-US" b="1" noProof="1" smtClean="0">
                <a:latin typeface="Consolas" pitchFamily="49" charset="0"/>
                <a:cs typeface="Consolas" pitchFamily="49" charset="0"/>
              </a:rPr>
              <a:t>",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function() {</a:t>
            </a:r>
          </a:p>
          <a:p>
            <a:pPr lvl="1"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expect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(actual)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(expected);</a:t>
            </a:r>
          </a:p>
          <a:p>
            <a:pPr lvl="1"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});</a:t>
            </a:r>
          </a:p>
          <a:p>
            <a:pPr lvl="1"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should… when…</a:t>
            </a:r>
            <a:r>
              <a:rPr lang="en-US" b="1" noProof="1" smtClean="0">
                <a:latin typeface="Consolas" pitchFamily="49" charset="0"/>
                <a:cs typeface="Consolas" pitchFamily="49" charset="0"/>
              </a:rPr>
              <a:t>",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function() { … });</a:t>
            </a:r>
          </a:p>
          <a:p>
            <a:pPr lvl="1"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});</a:t>
            </a:r>
          </a:p>
          <a:p>
            <a:pPr lvl="1"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describe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Test group #2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lvl="1"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it("</a:t>
            </a:r>
            <a:r>
              <a:rPr lang="en-US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should…</a:t>
            </a:r>
            <a:r>
              <a:rPr lang="en-US" b="1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when…</a:t>
            </a:r>
            <a:r>
              <a:rPr lang="en-US" b="1" noProof="1" smtClean="0">
                <a:latin typeface="Consolas" pitchFamily="49" charset="0"/>
                <a:cs typeface="Consolas" pitchFamily="49" charset="0"/>
              </a:rPr>
              <a:t>",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function() {</a:t>
            </a:r>
          </a:p>
          <a:p>
            <a:pPr lvl="1"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expect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(actual)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(expected);</a:t>
            </a:r>
          </a:p>
          <a:p>
            <a:pPr lvl="1"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});</a:t>
            </a:r>
          </a:p>
          <a:p>
            <a:pPr lvl="1"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…</a:t>
            </a:r>
          </a:p>
          <a:p>
            <a:pPr lvl="1"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40124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Error Handling in JS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304800"/>
            <a:ext cx="3845719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6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62994" y="1219824"/>
            <a:ext cx="11815018" cy="5201066"/>
          </a:xfrm>
        </p:spPr>
        <p:txBody>
          <a:bodyPr/>
          <a:lstStyle/>
          <a:p>
            <a:pPr lvl="1"/>
            <a:r>
              <a:rPr lang="en-US" dirty="0" smtClean="0">
                <a:latin typeface="+mj-lt"/>
              </a:rPr>
              <a:t>You are given a JS code intended to sum an array of numbers:</a:t>
            </a:r>
          </a:p>
          <a:p>
            <a:pPr lvl="1"/>
            <a:endParaRPr lang="en-US" dirty="0" smtClean="0">
              <a:latin typeface="+mj-lt"/>
            </a:endParaRPr>
          </a:p>
          <a:p>
            <a:pPr lvl="1"/>
            <a:endParaRPr lang="en-US" dirty="0" smtClean="0">
              <a:latin typeface="+mj-lt"/>
            </a:endParaRPr>
          </a:p>
          <a:p>
            <a:pPr lvl="1"/>
            <a:endParaRPr lang="en-US" dirty="0" smtClean="0">
              <a:latin typeface="+mj-lt"/>
            </a:endParaRPr>
          </a:p>
          <a:p>
            <a:pPr lvl="1"/>
            <a:endParaRPr lang="en-US" dirty="0" smtClean="0">
              <a:latin typeface="+mj-lt"/>
            </a:endParaRPr>
          </a:p>
          <a:p>
            <a:pPr lvl="1"/>
            <a:endParaRPr lang="en-US" dirty="0" smtClean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Write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unit tests</a:t>
            </a:r>
            <a:r>
              <a:rPr lang="en-US" dirty="0" smtClean="0">
                <a:latin typeface="+mj-lt"/>
              </a:rPr>
              <a:t> to test the </a:t>
            </a:r>
            <a:r>
              <a:rPr lang="en-US" b="1" noProof="1" smtClean="0">
                <a:solidFill>
                  <a:schemeClr val="bg1"/>
                </a:solidFill>
                <a:latin typeface="+mj-lt"/>
              </a:rPr>
              <a:t>sum(arr)</a:t>
            </a:r>
            <a:r>
              <a:rPr lang="en-US" dirty="0" smtClean="0">
                <a:latin typeface="+mj-lt"/>
              </a:rPr>
              <a:t> function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Mocha</a:t>
            </a:r>
            <a:endParaRPr lang="en-US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Sum of Numbers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93812" y="1924280"/>
            <a:ext cx="8986848" cy="298194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(arr) {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let sum = 0;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for (num of arr)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sum += Number(num);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return sum;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0931" y="6139828"/>
            <a:ext cx="10664532" cy="51473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+mj-lt"/>
              </a:rPr>
              <a:t>Check your solution here: 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</a:rPr>
              <a:t>https://</a:t>
            </a:r>
            <a:r>
              <a:rPr lang="en-US" dirty="0" smtClean="0">
                <a:solidFill>
                  <a:schemeClr val="bg1"/>
                </a:solidFill>
                <a:effectLst/>
                <a:latin typeface="+mj-lt"/>
              </a:rPr>
              <a:t>judge.softuni.bg/Contests/307</a:t>
            </a:r>
            <a:endParaRPr lang="en-US" dirty="0">
              <a:solidFill>
                <a:schemeClr val="bg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514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latin typeface="+mj-lt"/>
                <a:sym typeface="Wingdings" panose="05000000000000000000" pitchFamily="2" charset="2"/>
              </a:rPr>
              <a:t>Design </a:t>
            </a:r>
            <a:r>
              <a:rPr lang="en-US" sz="3200" dirty="0" smtClean="0">
                <a:latin typeface="+mj-lt"/>
                <a:sym typeface="Wingdings" panose="05000000000000000000" pitchFamily="2" charset="2"/>
              </a:rPr>
              <a:t>the cases</a:t>
            </a:r>
            <a:endParaRPr lang="en-US" sz="3200" dirty="0">
              <a:latin typeface="+mj-lt"/>
              <a:sym typeface="Wingdings" panose="05000000000000000000" pitchFamily="2" charset="2"/>
            </a:endParaRPr>
          </a:p>
          <a:p>
            <a:pPr lvl="1">
              <a:lnSpc>
                <a:spcPct val="120000"/>
              </a:lnSpc>
            </a:pPr>
            <a:r>
              <a:rPr lang="en-US" sz="3200" b="1" dirty="0">
                <a:latin typeface="+mj-lt"/>
              </a:rPr>
              <a:t>sum(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[1,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2]</a:t>
            </a:r>
            <a:r>
              <a:rPr lang="en-US" sz="3200" b="1" dirty="0">
                <a:latin typeface="+mj-lt"/>
              </a:rPr>
              <a:t>)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>
                <a:latin typeface="+mj-lt"/>
                <a:sym typeface="Wingdings" panose="05000000000000000000" pitchFamily="2" charset="2"/>
              </a:rPr>
              <a:t> </a:t>
            </a:r>
            <a:r>
              <a:rPr lang="en-US" sz="3200" b="1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3</a:t>
            </a:r>
          </a:p>
          <a:p>
            <a:pPr lvl="1">
              <a:lnSpc>
                <a:spcPct val="120000"/>
              </a:lnSpc>
            </a:pPr>
            <a:r>
              <a:rPr lang="en-US" sz="3200" b="1" dirty="0">
                <a:latin typeface="+mj-lt"/>
              </a:rPr>
              <a:t>sum(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[1]</a:t>
            </a:r>
            <a:r>
              <a:rPr lang="en-US" sz="3200" b="1" dirty="0">
                <a:latin typeface="+mj-lt"/>
              </a:rPr>
              <a:t>)</a:t>
            </a:r>
            <a:r>
              <a:rPr lang="en-US" sz="3200" dirty="0">
                <a:latin typeface="+mj-lt"/>
                <a:sym typeface="Wingdings" panose="05000000000000000000" pitchFamily="2" charset="2"/>
              </a:rPr>
              <a:t>  </a:t>
            </a:r>
            <a:r>
              <a:rPr lang="en-US" sz="3200" b="1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1</a:t>
            </a:r>
          </a:p>
          <a:p>
            <a:pPr lvl="1">
              <a:lnSpc>
                <a:spcPct val="120000"/>
              </a:lnSpc>
            </a:pPr>
            <a:r>
              <a:rPr lang="en-US" sz="3200" b="1" dirty="0">
                <a:latin typeface="+mj-lt"/>
              </a:rPr>
              <a:t>sum(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[]</a:t>
            </a:r>
            <a:r>
              <a:rPr lang="en-US" sz="3200" b="1" dirty="0">
                <a:latin typeface="+mj-lt"/>
              </a:rPr>
              <a:t>)</a:t>
            </a:r>
            <a:r>
              <a:rPr lang="en-US" sz="3200" dirty="0">
                <a:latin typeface="+mj-lt"/>
                <a:sym typeface="Wingdings" panose="05000000000000000000" pitchFamily="2" charset="2"/>
              </a:rPr>
              <a:t>  </a:t>
            </a:r>
            <a:r>
              <a:rPr lang="en-US" sz="3200" b="1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0</a:t>
            </a:r>
          </a:p>
          <a:p>
            <a:pPr lvl="1">
              <a:lnSpc>
                <a:spcPct val="120000"/>
              </a:lnSpc>
            </a:pPr>
            <a:r>
              <a:rPr lang="en-US" sz="3200" b="1" dirty="0">
                <a:latin typeface="+mj-lt"/>
              </a:rPr>
              <a:t>sum(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[1.5,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2.5,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-1]</a:t>
            </a:r>
            <a:r>
              <a:rPr lang="en-US" sz="3200" b="1" dirty="0">
                <a:latin typeface="+mj-lt"/>
              </a:rPr>
              <a:t>)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>
                <a:latin typeface="+mj-lt"/>
                <a:sym typeface="Wingdings" panose="05000000000000000000" pitchFamily="2" charset="2"/>
              </a:rPr>
              <a:t> </a:t>
            </a:r>
            <a:r>
              <a:rPr lang="en-US" sz="3200" b="1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3</a:t>
            </a:r>
          </a:p>
          <a:p>
            <a:pPr lvl="1">
              <a:lnSpc>
                <a:spcPct val="120000"/>
              </a:lnSpc>
            </a:pPr>
            <a:r>
              <a:rPr lang="en-US" sz="3200" b="1" dirty="0">
                <a:latin typeface="+mj-lt"/>
              </a:rPr>
              <a:t>sum(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"invalid data"</a:t>
            </a:r>
            <a:r>
              <a:rPr lang="en-US" sz="3200" b="1" dirty="0">
                <a:latin typeface="+mj-lt"/>
              </a:rPr>
              <a:t>)</a:t>
            </a:r>
            <a:r>
              <a:rPr lang="en-US" sz="3200" dirty="0">
                <a:latin typeface="+mj-lt"/>
                <a:sym typeface="Wingdings" panose="05000000000000000000" pitchFamily="2" charset="2"/>
              </a:rPr>
              <a:t>  </a:t>
            </a:r>
            <a:r>
              <a:rPr lang="en-US" sz="3200" b="1" noProof="1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NaN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Sum of Numbers – Test Cases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1524000"/>
            <a:ext cx="3124200" cy="289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8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Sum of Numbers – Test Code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5164" y="1137070"/>
            <a:ext cx="10663248" cy="500711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describe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("sum(arr) - sum array of numbers",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() {</a:t>
            </a:r>
          </a:p>
          <a:p>
            <a:pPr indent="-593684" defTabSz="1218072" latinLnBrk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("should return 3 for [1, 2]",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() {</a:t>
            </a:r>
          </a:p>
          <a:p>
            <a:pPr indent="-593684" defTabSz="1218072" latinLnBrk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expect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(sum([1, 2]))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(3);</a:t>
            </a:r>
          </a:p>
          <a:p>
            <a:pPr indent="-593684" defTabSz="1218072" latinLnBrk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});</a:t>
            </a:r>
          </a:p>
          <a:p>
            <a:pPr indent="-593684" defTabSz="1218072" latinLnBrk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("should return 1 for [1]",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() {</a:t>
            </a:r>
          </a:p>
          <a:p>
            <a:pPr indent="-593684" defTabSz="1218072" latinLnBrk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expect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(sum([1]))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(1);</a:t>
            </a:r>
          </a:p>
          <a:p>
            <a:pPr indent="-593684" defTabSz="1218072" latinLnBrk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});</a:t>
            </a:r>
          </a:p>
          <a:p>
            <a:pPr indent="-593684" defTabSz="1218072" latinLnBrk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("should return 0 for empty array",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() { … });</a:t>
            </a:r>
          </a:p>
          <a:p>
            <a:pPr indent="-593684" defTabSz="1218072" latinLnBrk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("should return 3 for [1.5, 2.5, -1]",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() { … });</a:t>
            </a:r>
          </a:p>
          <a:p>
            <a:pPr indent="-593684" defTabSz="1218072" latinLnBrk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("should return NaN for invalid data",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() { … });</a:t>
            </a:r>
          </a:p>
          <a:p>
            <a:pPr indent="-593684" defTabSz="1218072" latinLnBrk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012" y="6191304"/>
            <a:ext cx="10664532" cy="51473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+mj-lt"/>
              </a:rPr>
              <a:t>Check your solution here: 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</a:rPr>
              <a:t>https://</a:t>
            </a:r>
            <a:r>
              <a:rPr lang="en-US" dirty="0" smtClean="0">
                <a:solidFill>
                  <a:schemeClr val="bg1"/>
                </a:solidFill>
                <a:effectLst/>
                <a:latin typeface="+mj-lt"/>
              </a:rPr>
              <a:t>judge.softuni.bg/Contests/307</a:t>
            </a:r>
            <a:endParaRPr lang="en-US" dirty="0">
              <a:solidFill>
                <a:schemeClr val="bg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763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are given the following JS code: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>
              <a:spcBef>
                <a:spcPts val="1200"/>
              </a:spcBef>
            </a:pPr>
            <a:r>
              <a:rPr lang="en-US" sz="3200" dirty="0"/>
              <a:t>Write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sz="3200" dirty="0"/>
              <a:t> to test the above function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Check for Symmetry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2438" y="1768234"/>
            <a:ext cx="10510848" cy="337814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isSymmetric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(arr) {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if (!Array.isArray(arr))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return false; </a:t>
            </a:r>
            <a:r>
              <a:rPr lang="en-US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Non-arrays are non-symmetric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let reversed = arr.slice(0).reverse(); </a:t>
            </a:r>
            <a:r>
              <a:rPr lang="en-US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Clone + reverse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let equal = 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(JSON.stringify(arr) == JSON.stringify(reversed));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return equal;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12" y="990228"/>
            <a:ext cx="3932560" cy="16213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5533" y="6095174"/>
            <a:ext cx="10664532" cy="51473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+mj-lt"/>
              </a:rPr>
              <a:t>Check your solution here: 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</a:rPr>
              <a:t>https://</a:t>
            </a:r>
            <a:r>
              <a:rPr lang="en-US" dirty="0" smtClean="0">
                <a:solidFill>
                  <a:schemeClr val="bg1"/>
                </a:solidFill>
                <a:effectLst/>
                <a:latin typeface="+mj-lt"/>
              </a:rPr>
              <a:t>judge.softuni.bg/Contests/307</a:t>
            </a:r>
            <a:endParaRPr lang="en-US" dirty="0">
              <a:solidFill>
                <a:schemeClr val="bg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00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latin typeface="+mj-lt"/>
                <a:sym typeface="Wingdings" panose="05000000000000000000" pitchFamily="2" charset="2"/>
              </a:rPr>
              <a:t>Design </a:t>
            </a:r>
            <a:r>
              <a:rPr lang="en-US" sz="3200" dirty="0" smtClean="0">
                <a:latin typeface="+mj-lt"/>
                <a:sym typeface="Wingdings" panose="05000000000000000000" pitchFamily="2" charset="2"/>
              </a:rPr>
              <a:t>the cases</a:t>
            </a:r>
            <a:endParaRPr lang="en-US" sz="3200" dirty="0">
              <a:latin typeface="+mj-lt"/>
              <a:sym typeface="Wingdings" panose="05000000000000000000" pitchFamily="2" charset="2"/>
            </a:endParaRPr>
          </a:p>
          <a:p>
            <a:pPr lvl="1">
              <a:lnSpc>
                <a:spcPct val="120000"/>
              </a:lnSpc>
              <a:tabLst>
                <a:tab pos="5291138" algn="l"/>
              </a:tabLst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[1,2,3,3,2,1]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>
                <a:latin typeface="+mj-lt"/>
                <a:sym typeface="Wingdings" panose="05000000000000000000" pitchFamily="2" charset="2"/>
              </a:rPr>
              <a:t>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true	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[1,2,3,4,2,1]</a:t>
            </a:r>
            <a:r>
              <a:rPr lang="en-US" sz="3200" dirty="0">
                <a:latin typeface="+mj-lt"/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false</a:t>
            </a:r>
          </a:p>
          <a:p>
            <a:pPr lvl="1">
              <a:lnSpc>
                <a:spcPct val="120000"/>
              </a:lnSpc>
              <a:tabLst>
                <a:tab pos="5291138" algn="l"/>
              </a:tabLst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[-1,2,-1]</a:t>
            </a:r>
            <a:r>
              <a:rPr lang="en-US" sz="3200" dirty="0">
                <a:latin typeface="+mj-lt"/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true	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[-1,2,1]</a:t>
            </a:r>
            <a:r>
              <a:rPr lang="en-US" sz="3200" dirty="0">
                <a:latin typeface="+mj-lt"/>
                <a:sym typeface="Wingdings" panose="05000000000000000000" pitchFamily="2" charset="2"/>
              </a:rPr>
              <a:t> 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false</a:t>
            </a:r>
          </a:p>
          <a:p>
            <a:pPr lvl="1">
              <a:lnSpc>
                <a:spcPct val="120000"/>
              </a:lnSpc>
              <a:tabLst>
                <a:tab pos="5291138" algn="l"/>
              </a:tabLst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[1,2]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>
                <a:latin typeface="+mj-lt"/>
                <a:sym typeface="Wingdings" panose="05000000000000000000" pitchFamily="2" charset="2"/>
              </a:rPr>
              <a:t>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false	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[1]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>
                <a:latin typeface="+mj-lt"/>
                <a:sym typeface="Wingdings" panose="05000000000000000000" pitchFamily="2" charset="2"/>
              </a:rPr>
              <a:t>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true</a:t>
            </a:r>
          </a:p>
          <a:p>
            <a:pPr lvl="1">
              <a:lnSpc>
                <a:spcPct val="12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[5,'hi',{a:5},new Date(),{a:5},'hi',5]</a:t>
            </a:r>
            <a:r>
              <a:rPr lang="en-US" sz="3200" dirty="0">
                <a:latin typeface="+mj-lt"/>
                <a:sym typeface="Wingdings" panose="05000000000000000000" pitchFamily="2" charset="2"/>
              </a:rPr>
              <a:t> 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true</a:t>
            </a:r>
          </a:p>
          <a:p>
            <a:pPr lvl="1">
              <a:lnSpc>
                <a:spcPct val="12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[5,'hi',{a:5},new Date(),{X:5},'hi',5]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>
                <a:latin typeface="+mj-lt"/>
                <a:sym typeface="Wingdings" panose="05000000000000000000" pitchFamily="2" charset="2"/>
              </a:rPr>
              <a:t>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false</a:t>
            </a:r>
          </a:p>
          <a:p>
            <a:pPr lvl="1">
              <a:lnSpc>
                <a:spcPct val="12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1,2,2,1</a:t>
            </a:r>
            <a:r>
              <a:rPr lang="bg-BG" sz="3200" dirty="0">
                <a:latin typeface="+mj-lt"/>
              </a:rPr>
              <a:t> </a:t>
            </a:r>
            <a:r>
              <a:rPr lang="en-US" sz="3200" dirty="0">
                <a:latin typeface="+mj-lt"/>
                <a:sym typeface="Wingdings" panose="05000000000000000000" pitchFamily="2" charset="2"/>
              </a:rPr>
              <a:t>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false</a:t>
            </a:r>
            <a:r>
              <a:rPr lang="en-US" sz="3200" dirty="0">
                <a:latin typeface="+mj-lt"/>
                <a:sym typeface="Wingdings" panose="05000000000000000000" pitchFamily="2" charset="2"/>
              </a:rPr>
              <a:t> (not an array)</a:t>
            </a:r>
            <a:endParaRPr lang="en-US" sz="3200" noProof="1">
              <a:solidFill>
                <a:schemeClr val="tx2">
                  <a:lumMod val="75000"/>
                </a:schemeClr>
              </a:solidFill>
              <a:latin typeface="+mj-lt"/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Check for Symmetry – Test Cases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4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Check for Symmetry – Test Code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5533" y="1260409"/>
            <a:ext cx="11120448" cy="45577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describe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("isSymmetric(arr) ",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() {</a:t>
            </a:r>
          </a:p>
          <a:p>
            <a:pPr indent="-593684" defTabSz="1218072" latinLnBrk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("should return true for [1,2,3,3,2,1]",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() {</a:t>
            </a:r>
          </a:p>
          <a:p>
            <a:pPr indent="-593684" defTabSz="1218072" latinLnBrk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let symmetric =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isSymmetric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([1,2,3,3,2,1]);</a:t>
            </a:r>
          </a:p>
          <a:p>
            <a:pPr indent="-593684" defTabSz="1218072" latinLnBrk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expect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(symmetric)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(true);</a:t>
            </a:r>
          </a:p>
          <a:p>
            <a:pPr indent="-593684" defTabSz="1218072" latinLnBrk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});</a:t>
            </a:r>
          </a:p>
          <a:p>
            <a:pPr indent="-593684" defTabSz="1218072" latinLnBrk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("should return false for [1,2,3,4,2,1]",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() { … });</a:t>
            </a:r>
          </a:p>
          <a:p>
            <a:pPr indent="-593684" defTabSz="1218072" latinLnBrk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("should return true for [-1,2,-1]",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() { … });</a:t>
            </a:r>
          </a:p>
          <a:p>
            <a:pPr indent="-593684" defTabSz="1218072" latinLnBrk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("should return false for [-1,2,1]",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() { … });</a:t>
            </a:r>
          </a:p>
          <a:p>
            <a:pPr indent="-593684" defTabSz="1218072" latinLnBrk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…</a:t>
            </a:r>
          </a:p>
          <a:p>
            <a:pPr indent="-593684" defTabSz="1218072" latinLnBrk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5533" y="6095174"/>
            <a:ext cx="10664532" cy="51473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+mj-lt"/>
              </a:rPr>
              <a:t>Check your solution here: 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</a:rPr>
              <a:t>https://</a:t>
            </a:r>
            <a:r>
              <a:rPr lang="en-US" dirty="0" smtClean="0">
                <a:solidFill>
                  <a:schemeClr val="bg1"/>
                </a:solidFill>
                <a:effectLst/>
                <a:latin typeface="+mj-lt"/>
              </a:rPr>
              <a:t>judge.softuni.bg/Contests/307</a:t>
            </a:r>
            <a:endParaRPr lang="en-US" dirty="0">
              <a:solidFill>
                <a:schemeClr val="bg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226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200" dirty="0"/>
              <a:t>Using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  <a:r>
              <a:rPr lang="en-US" sz="3200" dirty="0"/>
              <a:t> write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sz="3200" dirty="0"/>
              <a:t> for the following function: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RGB to Hex Color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7165" y="1695856"/>
            <a:ext cx="10939246" cy="500058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rgbToHexColor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(red, green, blue) {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if (!Number.isInteger(red) || (red &lt; 0) || (red &gt; 255))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return undefined; </a:t>
            </a:r>
            <a:r>
              <a:rPr lang="en-US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Red value is invalid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if (!Number.isInteger(green) || (green &lt; 0) || (green &gt; 255))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return undefined; </a:t>
            </a:r>
            <a:r>
              <a:rPr lang="en-US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Green value is invalid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if (!Number.isInteger(blue) || (blue &lt; 0) || (blue &gt; 255))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return undefined; </a:t>
            </a:r>
            <a:r>
              <a:rPr lang="en-US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Blue value is invalid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return "#" +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("0" + red.toString(16).toUpperCase()).slice(-2) +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("0" + green.toString(16).toUpperCase()).slice(-2) +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("0" + blue.toString(16).toUpperCase()).slice(-2);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7040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ym typeface="Wingdings" panose="05000000000000000000" pitchFamily="2" charset="2"/>
              </a:rPr>
              <a:t>Design the </a:t>
            </a:r>
            <a:r>
              <a:rPr lang="en-US" sz="3200" dirty="0" smtClean="0">
                <a:sym typeface="Wingdings" panose="05000000000000000000" pitchFamily="2" charset="2"/>
              </a:rPr>
              <a:t>cases</a:t>
            </a:r>
            <a:endParaRPr lang="fi-FI" sz="3200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RGB to Hex Color – Test Cases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8012" y="1789888"/>
            <a:ext cx="52578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594" indent="-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tabLst>
                <a:tab pos="6099175" algn="l"/>
              </a:tabLst>
            </a:pPr>
            <a:r>
              <a:rPr lang="fi-FI" sz="3200" b="1" dirty="0">
                <a:solidFill>
                  <a:schemeClr val="bg1"/>
                </a:solidFill>
                <a:sym typeface="Wingdings" panose="05000000000000000000" pitchFamily="2" charset="2"/>
              </a:rPr>
              <a:t>(255, 158, 170)  #FF9EAA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85753" y="1789888"/>
            <a:ext cx="5107300" cy="603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594" indent="-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tabLst>
                <a:tab pos="6099175" algn="l"/>
              </a:tabLst>
            </a:pPr>
            <a:r>
              <a:rPr lang="fi-FI" sz="3200" b="1" dirty="0">
                <a:solidFill>
                  <a:schemeClr val="bg1"/>
                </a:solidFill>
                <a:sym typeface="Wingdings" panose="05000000000000000000" pitchFamily="2" charset="2"/>
              </a:rPr>
              <a:t>(12, 13, 14)  #0C0D0E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8012" y="2480452"/>
            <a:ext cx="52578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594" indent="-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tabLst>
                <a:tab pos="6099175" algn="l"/>
              </a:tabLst>
            </a:pPr>
            <a:r>
              <a:rPr lang="fi-FI" sz="3200" b="1" dirty="0">
                <a:solidFill>
                  <a:schemeClr val="bg1"/>
                </a:solidFill>
                <a:sym typeface="Wingdings" panose="05000000000000000000" pitchFamily="2" charset="2"/>
              </a:rPr>
              <a:t>(0, 0, 0)  #000000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85753" y="2480452"/>
            <a:ext cx="51073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594" indent="-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tabLst>
                <a:tab pos="6099175" algn="l"/>
              </a:tabLst>
            </a:pPr>
            <a:r>
              <a:rPr lang="fi-FI" sz="3200" b="1" dirty="0">
                <a:solidFill>
                  <a:schemeClr val="bg1"/>
                </a:solidFill>
                <a:sym typeface="Wingdings" panose="05000000000000000000" pitchFamily="2" charset="2"/>
              </a:rPr>
              <a:t>(255, 255, 255)  #FFFFFF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8012" y="3768266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594" indent="-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tabLst>
                <a:tab pos="6099175" algn="l"/>
              </a:tabLst>
            </a:pPr>
            <a:r>
              <a:rPr lang="fi-FI" sz="3200" b="1" dirty="0">
                <a:solidFill>
                  <a:schemeClr val="bg1"/>
                </a:solidFill>
                <a:sym typeface="Wingdings" panose="05000000000000000000" pitchFamily="2" charset="2"/>
              </a:rPr>
              <a:t>(-1, 0, 0)</a:t>
            </a:r>
            <a:r>
              <a:rPr lang="bg-BG" sz="3200" b="1" dirty="0">
                <a:solidFill>
                  <a:schemeClr val="bg1"/>
                </a:solidFill>
                <a:sym typeface="Wingdings" panose="05000000000000000000" pitchFamily="2" charset="2"/>
              </a:rPr>
              <a:t>,</a:t>
            </a:r>
            <a:r>
              <a:rPr lang="fi-FI" sz="3200" b="1" dirty="0">
                <a:solidFill>
                  <a:schemeClr val="bg1"/>
                </a:solidFill>
                <a:sym typeface="Wingdings" panose="05000000000000000000" pitchFamily="2" charset="2"/>
              </a:rPr>
              <a:t> (</a:t>
            </a:r>
            <a:r>
              <a:rPr lang="bg-BG" sz="3200" b="1" dirty="0">
                <a:solidFill>
                  <a:schemeClr val="bg1"/>
                </a:solidFill>
                <a:sym typeface="Wingdings" panose="05000000000000000000" pitchFamily="2" charset="2"/>
              </a:rPr>
              <a:t>0</a:t>
            </a:r>
            <a:r>
              <a:rPr lang="fi-FI" sz="3200" b="1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bg-BG" sz="3200" b="1" dirty="0">
                <a:solidFill>
                  <a:schemeClr val="bg1"/>
                </a:solidFill>
                <a:sym typeface="Wingdings" panose="05000000000000000000" pitchFamily="2" charset="2"/>
              </a:rPr>
              <a:t>-1</a:t>
            </a:r>
            <a:r>
              <a:rPr lang="fi-FI" sz="3200" b="1" dirty="0">
                <a:solidFill>
                  <a:schemeClr val="bg1"/>
                </a:solidFill>
                <a:sym typeface="Wingdings" panose="05000000000000000000" pitchFamily="2" charset="2"/>
              </a:rPr>
              <a:t>, 0)</a:t>
            </a:r>
            <a:r>
              <a:rPr lang="bg-BG" sz="3200" b="1" dirty="0">
                <a:solidFill>
                  <a:schemeClr val="bg1"/>
                </a:solidFill>
                <a:sym typeface="Wingdings" panose="05000000000000000000" pitchFamily="2" charset="2"/>
              </a:rPr>
              <a:t>,</a:t>
            </a:r>
            <a:r>
              <a:rPr lang="fi-FI" sz="3200" b="1" dirty="0">
                <a:solidFill>
                  <a:schemeClr val="bg1"/>
                </a:solidFill>
                <a:sym typeface="Wingdings" panose="05000000000000000000" pitchFamily="2" charset="2"/>
              </a:rPr>
              <a:t> (</a:t>
            </a:r>
            <a:r>
              <a:rPr lang="bg-BG" sz="3200" b="1" dirty="0">
                <a:solidFill>
                  <a:schemeClr val="bg1"/>
                </a:solidFill>
                <a:sym typeface="Wingdings" panose="05000000000000000000" pitchFamily="2" charset="2"/>
              </a:rPr>
              <a:t>0</a:t>
            </a:r>
            <a:r>
              <a:rPr lang="fi-FI" sz="3200" b="1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bg-BG" sz="3200" b="1" dirty="0">
                <a:solidFill>
                  <a:schemeClr val="bg1"/>
                </a:solidFill>
                <a:sym typeface="Wingdings" panose="05000000000000000000" pitchFamily="2" charset="2"/>
              </a:rPr>
              <a:t>-1</a:t>
            </a:r>
            <a:r>
              <a:rPr lang="fi-FI" sz="3200" b="1" dirty="0">
                <a:solidFill>
                  <a:schemeClr val="bg1"/>
                </a:solidFill>
                <a:sym typeface="Wingdings" panose="05000000000000000000" pitchFamily="2" charset="2"/>
              </a:rPr>
              <a:t>, 0)  </a:t>
            </a:r>
            <a:r>
              <a:rPr lang="en-US" sz="3200" b="1" dirty="0">
                <a:solidFill>
                  <a:schemeClr val="bg1"/>
                </a:solidFill>
                <a:sym typeface="Wingdings" panose="05000000000000000000" pitchFamily="2" charset="2"/>
              </a:rPr>
              <a:t>undefined</a:t>
            </a:r>
            <a:endParaRPr lang="bg-BG" sz="32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8012" y="4460119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594" indent="-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tabLst>
                <a:tab pos="6099175" algn="l"/>
              </a:tabLst>
            </a:pPr>
            <a:r>
              <a:rPr lang="fi-FI" sz="3200" b="1" dirty="0">
                <a:solidFill>
                  <a:schemeClr val="bg1"/>
                </a:solidFill>
                <a:sym typeface="Wingdings" panose="05000000000000000000" pitchFamily="2" charset="2"/>
              </a:rPr>
              <a:t>(256, 0, 0)</a:t>
            </a:r>
            <a:r>
              <a:rPr lang="bg-BG" sz="3200" b="1" dirty="0">
                <a:solidFill>
                  <a:schemeClr val="bg1"/>
                </a:solidFill>
                <a:sym typeface="Wingdings" panose="05000000000000000000" pitchFamily="2" charset="2"/>
              </a:rPr>
              <a:t>,</a:t>
            </a:r>
            <a:r>
              <a:rPr lang="fi-FI" sz="3200" b="1" dirty="0">
                <a:solidFill>
                  <a:schemeClr val="bg1"/>
                </a:solidFill>
                <a:sym typeface="Wingdings" panose="05000000000000000000" pitchFamily="2" charset="2"/>
              </a:rPr>
              <a:t> (</a:t>
            </a:r>
            <a:r>
              <a:rPr lang="bg-BG" sz="3200" b="1" dirty="0">
                <a:solidFill>
                  <a:schemeClr val="bg1"/>
                </a:solidFill>
                <a:sym typeface="Wingdings" panose="05000000000000000000" pitchFamily="2" charset="2"/>
              </a:rPr>
              <a:t>0</a:t>
            </a:r>
            <a:r>
              <a:rPr lang="fi-FI" sz="3200" b="1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en-US" sz="3200" b="1" dirty="0">
                <a:solidFill>
                  <a:schemeClr val="bg1"/>
                </a:solidFill>
                <a:sym typeface="Wingdings" panose="05000000000000000000" pitchFamily="2" charset="2"/>
              </a:rPr>
              <a:t>256</a:t>
            </a:r>
            <a:r>
              <a:rPr lang="fi-FI" sz="3200" b="1" dirty="0">
                <a:solidFill>
                  <a:schemeClr val="bg1"/>
                </a:solidFill>
                <a:sym typeface="Wingdings" panose="05000000000000000000" pitchFamily="2" charset="2"/>
              </a:rPr>
              <a:t>, 0)</a:t>
            </a:r>
            <a:r>
              <a:rPr lang="bg-BG" sz="3200" b="1" dirty="0">
                <a:solidFill>
                  <a:schemeClr val="bg1"/>
                </a:solidFill>
                <a:sym typeface="Wingdings" panose="05000000000000000000" pitchFamily="2" charset="2"/>
              </a:rPr>
              <a:t>,</a:t>
            </a:r>
            <a:r>
              <a:rPr lang="fi-FI" sz="3200" b="1" dirty="0">
                <a:solidFill>
                  <a:schemeClr val="bg1"/>
                </a:solidFill>
                <a:sym typeface="Wingdings" panose="05000000000000000000" pitchFamily="2" charset="2"/>
              </a:rPr>
              <a:t> (</a:t>
            </a:r>
            <a:r>
              <a:rPr lang="bg-BG" sz="3200" b="1" dirty="0">
                <a:solidFill>
                  <a:schemeClr val="bg1"/>
                </a:solidFill>
                <a:sym typeface="Wingdings" panose="05000000000000000000" pitchFamily="2" charset="2"/>
              </a:rPr>
              <a:t>0</a:t>
            </a:r>
            <a:r>
              <a:rPr lang="fi-FI" sz="3200" b="1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en-US" sz="3200" b="1" dirty="0">
                <a:solidFill>
                  <a:schemeClr val="bg1"/>
                </a:solidFill>
                <a:sym typeface="Wingdings" panose="05000000000000000000" pitchFamily="2" charset="2"/>
              </a:rPr>
              <a:t>0</a:t>
            </a:r>
            <a:r>
              <a:rPr lang="fi-FI" sz="3200" b="1" dirty="0">
                <a:solidFill>
                  <a:schemeClr val="bg1"/>
                </a:solidFill>
                <a:sym typeface="Wingdings" panose="05000000000000000000" pitchFamily="2" charset="2"/>
              </a:rPr>
              <a:t>, 256)  </a:t>
            </a:r>
            <a:r>
              <a:rPr lang="en-US" sz="3200" b="1" dirty="0">
                <a:solidFill>
                  <a:schemeClr val="bg1"/>
                </a:solidFill>
                <a:sym typeface="Wingdings" panose="05000000000000000000" pitchFamily="2" charset="2"/>
              </a:rPr>
              <a:t>undefined</a:t>
            </a:r>
            <a:endParaRPr lang="fi-FI" sz="32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8012" y="5155647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594" indent="-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tabLst>
                <a:tab pos="6099175" algn="l"/>
              </a:tabLst>
            </a:pPr>
            <a:r>
              <a:rPr lang="fi-FI" sz="3200" b="1" dirty="0">
                <a:solidFill>
                  <a:schemeClr val="bg1"/>
                </a:solidFill>
                <a:sym typeface="Wingdings" panose="05000000000000000000" pitchFamily="2" charset="2"/>
              </a:rPr>
              <a:t>(3.14, 0, 0)</a:t>
            </a:r>
            <a:r>
              <a:rPr lang="bg-BG" sz="3200" b="1" dirty="0">
                <a:solidFill>
                  <a:schemeClr val="bg1"/>
                </a:solidFill>
                <a:sym typeface="Wingdings" panose="05000000000000000000" pitchFamily="2" charset="2"/>
              </a:rPr>
              <a:t>,</a:t>
            </a:r>
            <a:r>
              <a:rPr lang="fi-FI" sz="3200" b="1" dirty="0">
                <a:solidFill>
                  <a:schemeClr val="bg1"/>
                </a:solidFill>
                <a:sym typeface="Wingdings" panose="05000000000000000000" pitchFamily="2" charset="2"/>
              </a:rPr>
              <a:t> (</a:t>
            </a:r>
            <a:r>
              <a:rPr lang="bg-BG" sz="3200" b="1" dirty="0">
                <a:solidFill>
                  <a:schemeClr val="bg1"/>
                </a:solidFill>
                <a:sym typeface="Wingdings" panose="05000000000000000000" pitchFamily="2" charset="2"/>
              </a:rPr>
              <a:t>0</a:t>
            </a:r>
            <a:r>
              <a:rPr lang="fi-FI" sz="3200" b="1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en-US" sz="3200" b="1" dirty="0">
                <a:solidFill>
                  <a:schemeClr val="bg1"/>
                </a:solidFill>
                <a:sym typeface="Wingdings" panose="05000000000000000000" pitchFamily="2" charset="2"/>
              </a:rPr>
              <a:t>3.14</a:t>
            </a:r>
            <a:r>
              <a:rPr lang="fi-FI" sz="3200" b="1" dirty="0">
                <a:solidFill>
                  <a:schemeClr val="bg1"/>
                </a:solidFill>
                <a:sym typeface="Wingdings" panose="05000000000000000000" pitchFamily="2" charset="2"/>
              </a:rPr>
              <a:t>, 0)</a:t>
            </a:r>
            <a:r>
              <a:rPr lang="bg-BG" sz="3200" b="1" dirty="0">
                <a:solidFill>
                  <a:schemeClr val="bg1"/>
                </a:solidFill>
                <a:sym typeface="Wingdings" panose="05000000000000000000" pitchFamily="2" charset="2"/>
              </a:rPr>
              <a:t>,</a:t>
            </a:r>
            <a:r>
              <a:rPr lang="fi-FI" sz="3200" b="1" dirty="0">
                <a:solidFill>
                  <a:schemeClr val="bg1"/>
                </a:solidFill>
                <a:sym typeface="Wingdings" panose="05000000000000000000" pitchFamily="2" charset="2"/>
              </a:rPr>
              <a:t> (</a:t>
            </a:r>
            <a:r>
              <a:rPr lang="bg-BG" sz="3200" b="1" dirty="0">
                <a:solidFill>
                  <a:schemeClr val="bg1"/>
                </a:solidFill>
                <a:sym typeface="Wingdings" panose="05000000000000000000" pitchFamily="2" charset="2"/>
              </a:rPr>
              <a:t>0</a:t>
            </a:r>
            <a:r>
              <a:rPr lang="fi-FI" sz="3200" b="1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en-US" sz="3200" b="1" dirty="0">
                <a:solidFill>
                  <a:schemeClr val="bg1"/>
                </a:solidFill>
                <a:sym typeface="Wingdings" panose="05000000000000000000" pitchFamily="2" charset="2"/>
              </a:rPr>
              <a:t>0</a:t>
            </a:r>
            <a:r>
              <a:rPr lang="fi-FI" sz="3200" b="1" dirty="0">
                <a:solidFill>
                  <a:schemeClr val="bg1"/>
                </a:solidFill>
                <a:sym typeface="Wingdings" panose="05000000000000000000" pitchFamily="2" charset="2"/>
              </a:rPr>
              <a:t>, 3.14)  </a:t>
            </a:r>
            <a:r>
              <a:rPr lang="en-US" sz="3200" b="1" dirty="0">
                <a:solidFill>
                  <a:schemeClr val="bg1"/>
                </a:solidFill>
                <a:sym typeface="Wingdings" panose="05000000000000000000" pitchFamily="2" charset="2"/>
              </a:rPr>
              <a:t>undefined</a:t>
            </a:r>
            <a:endParaRPr lang="fi-FI" sz="32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8012" y="5841447"/>
            <a:ext cx="108204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594" indent="-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tabLst>
                <a:tab pos="6099175" algn="l"/>
              </a:tabLst>
            </a:pPr>
            <a:r>
              <a:rPr lang="fi-FI" sz="3200" b="1" dirty="0">
                <a:solidFill>
                  <a:schemeClr val="bg1"/>
                </a:solidFill>
                <a:sym typeface="Wingdings" panose="05000000000000000000" pitchFamily="2" charset="2"/>
              </a:rPr>
              <a:t>("5", [3], {8:9}), (</a:t>
            </a:r>
            <a:r>
              <a:rPr lang="fi-FI" sz="3200" b="1" i="1" dirty="0">
                <a:solidFill>
                  <a:schemeClr val="bg1"/>
                </a:solidFill>
                <a:sym typeface="Wingdings" panose="05000000000000000000" pitchFamily="2" charset="2"/>
              </a:rPr>
              <a:t>empty input</a:t>
            </a:r>
            <a:r>
              <a:rPr lang="fi-FI" sz="3200" b="1" dirty="0">
                <a:solidFill>
                  <a:schemeClr val="bg1"/>
                </a:solidFill>
                <a:sym typeface="Wingdings" panose="05000000000000000000" pitchFamily="2" charset="2"/>
              </a:rPr>
              <a:t>)  </a:t>
            </a:r>
            <a:r>
              <a:rPr lang="en-US" sz="3200" b="1" dirty="0">
                <a:solidFill>
                  <a:schemeClr val="bg1"/>
                </a:solidFill>
                <a:sym typeface="Wingdings" panose="05000000000000000000" pitchFamily="2" charset="2"/>
              </a:rPr>
              <a:t>undefined</a:t>
            </a:r>
            <a:endParaRPr lang="fi-FI" sz="32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88815" y="3124200"/>
            <a:ext cx="11620597" cy="67767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sz="3200" dirty="0" smtClean="0">
                <a:sym typeface="Wingdings" panose="05000000000000000000" pitchFamily="2" charset="2"/>
              </a:rPr>
              <a:t>Then, test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special cases</a:t>
            </a:r>
            <a:r>
              <a:rPr lang="en-US" sz="3200" dirty="0" smtClean="0">
                <a:sym typeface="Wingdings" panose="05000000000000000000" pitchFamily="2" charset="2"/>
              </a:rPr>
              <a:t>, e.g. invalid input</a:t>
            </a:r>
            <a:endParaRPr lang="en-US" sz="3200" dirty="0">
              <a:sym typeface="Wingdings" panose="05000000000000000000" pitchFamily="2" charset="2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875212" y="1118651"/>
            <a:ext cx="7120022" cy="67767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sz="3200" dirty="0">
                <a:sym typeface="Wingdings" panose="05000000000000000000" pitchFamily="2" charset="2"/>
              </a:rPr>
              <a:t>Start from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typical</a:t>
            </a:r>
            <a:r>
              <a:rPr lang="en-US" sz="3200" dirty="0">
                <a:sym typeface="Wingdings" panose="05000000000000000000" pitchFamily="2" charset="2"/>
              </a:rPr>
              <a:t> (normal) cases</a:t>
            </a:r>
          </a:p>
        </p:txBody>
      </p:sp>
    </p:spTree>
    <p:extLst>
      <p:ext uri="{BB962C8B-B14F-4D97-AF65-F5344CB8AC3E}">
        <p14:creationId xmlns:p14="http://schemas.microsoft.com/office/powerpoint/2010/main" val="20033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20" grpId="0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RGB to Hex Color – Test Code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6564" y="1144815"/>
            <a:ext cx="11120448" cy="502905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describe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("rgbToHexColor(red, green, blue)",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() {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describe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("Nominal cases (valid input)",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() {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("should return #FF9EAA on (255, 158, 170)",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() {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let hex =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rgbToHexColor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(255, 158, 170);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expect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(hex)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('#FF9EAA');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});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…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});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describe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("Special cases (invalid input)",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() {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…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});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6564" y="6294250"/>
            <a:ext cx="10664532" cy="51473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+mj-lt"/>
              </a:rPr>
              <a:t>Check your solution here: 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</a:rPr>
              <a:t>https://</a:t>
            </a:r>
            <a:r>
              <a:rPr lang="en-US" dirty="0" smtClean="0">
                <a:solidFill>
                  <a:schemeClr val="bg1"/>
                </a:solidFill>
                <a:effectLst/>
                <a:latin typeface="+mj-lt"/>
              </a:rPr>
              <a:t>judge.softuni.bg/Contests/307</a:t>
            </a:r>
            <a:endParaRPr lang="en-US" dirty="0">
              <a:solidFill>
                <a:schemeClr val="bg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37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Incorrect Code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4154" y="1295400"/>
            <a:ext cx="10939246" cy="276566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function rgbToHexColor(red, green, blue) {</a:t>
            </a:r>
          </a:p>
          <a:p>
            <a:pPr indent="-593684" defTabSz="1218072" latinLnBrk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return "#" +</a:t>
            </a:r>
          </a:p>
          <a:p>
            <a:pPr indent="-593684" defTabSz="1218072" latinLnBrk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("0" + red.toString(16).toUpperCase()).slice(-2) +</a:t>
            </a:r>
          </a:p>
          <a:p>
            <a:pPr indent="-593684" defTabSz="1218072" latinLnBrk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("0" + green.toString(16).toUpperCase().slice(-2)) +</a:t>
            </a:r>
          </a:p>
          <a:p>
            <a:pPr indent="-593684" defTabSz="1218072" latinLnBrk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("0" + blue.toString(16).toUpperCase()).slice(-2);</a:t>
            </a:r>
          </a:p>
          <a:p>
            <a:pPr indent="-593684" defTabSz="1218072" latinLnBrk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3712660"/>
            <a:ext cx="9139248" cy="299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6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</a:rPr>
              <a:t>In programming,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fundamental principle of error handling</a:t>
            </a:r>
            <a:r>
              <a:rPr lang="en-US" sz="3200" dirty="0">
                <a:latin typeface="+mj-lt"/>
              </a:rPr>
              <a:t> says</a:t>
            </a:r>
            <a:r>
              <a:rPr lang="en-US" sz="3200" dirty="0" smtClean="0">
                <a:latin typeface="+mj-lt"/>
              </a:rPr>
              <a:t>:</a:t>
            </a:r>
          </a:p>
          <a:p>
            <a:endParaRPr lang="en-US" sz="3200" dirty="0">
              <a:latin typeface="+mj-lt"/>
            </a:endParaRPr>
          </a:p>
          <a:p>
            <a:endParaRPr lang="en-US" sz="3200" dirty="0">
              <a:latin typeface="+mj-lt"/>
            </a:endParaRPr>
          </a:p>
          <a:p>
            <a:endParaRPr lang="en-US" sz="3200" dirty="0">
              <a:latin typeface="+mj-lt"/>
            </a:endParaRPr>
          </a:p>
          <a:p>
            <a:pPr>
              <a:spcBef>
                <a:spcPts val="0"/>
              </a:spcBef>
            </a:pPr>
            <a:r>
              <a:rPr lang="en-US" sz="3200" dirty="0">
                <a:latin typeface="+mj-lt"/>
              </a:rPr>
              <a:t>In </a:t>
            </a:r>
            <a:r>
              <a:rPr lang="en-US" sz="3200" dirty="0" smtClean="0">
                <a:latin typeface="+mj-lt"/>
              </a:rPr>
              <a:t>JavaScript, </a:t>
            </a:r>
            <a:r>
              <a:rPr lang="en-US" sz="3200" dirty="0">
                <a:latin typeface="+mj-lt"/>
              </a:rPr>
              <a:t>a function failed to do what its name suggests should:</a:t>
            </a:r>
          </a:p>
          <a:p>
            <a:pPr lvl="1"/>
            <a:r>
              <a:rPr lang="en-US" sz="3200" dirty="0">
                <a:latin typeface="+mj-lt"/>
              </a:rPr>
              <a:t>Return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special value </a:t>
            </a:r>
            <a:r>
              <a:rPr lang="en-US" sz="3200" dirty="0">
                <a:latin typeface="+mj-lt"/>
              </a:rPr>
              <a:t>(e.g. </a:t>
            </a:r>
            <a:r>
              <a:rPr lang="en-US" sz="3200" b="1" dirty="0">
                <a:solidFill>
                  <a:srgbClr val="FFC000"/>
                </a:solidFill>
                <a:latin typeface="+mj-lt"/>
              </a:rPr>
              <a:t>undefined / false / -1</a:t>
            </a:r>
            <a:r>
              <a:rPr lang="en-US" sz="3200" dirty="0">
                <a:latin typeface="+mj-lt"/>
              </a:rPr>
              <a:t>)</a:t>
            </a:r>
          </a:p>
          <a:p>
            <a:pPr lvl="1"/>
            <a:r>
              <a:rPr lang="en-US" sz="3200" dirty="0">
                <a:latin typeface="+mj-lt"/>
              </a:rPr>
              <a:t>Throw an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exception</a:t>
            </a:r>
            <a:r>
              <a:rPr lang="en-US" sz="3200" dirty="0">
                <a:latin typeface="+mj-lt"/>
              </a:rPr>
              <a:t> /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error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– Concepts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8474" y="1981200"/>
            <a:ext cx="10518776" cy="147999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pPr>
              <a:lnSpc>
                <a:spcPct val="100000"/>
              </a:lnSpc>
            </a:pPr>
            <a:r>
              <a:rPr lang="en-US" noProof="1"/>
              <a:t>A function (method) should either </a:t>
            </a:r>
            <a:r>
              <a:rPr lang="en-US" noProof="1">
                <a:solidFill>
                  <a:srgbClr val="FFC000"/>
                </a:solidFill>
              </a:rPr>
              <a:t>do what its name suggests</a:t>
            </a:r>
            <a:r>
              <a:rPr lang="en-US" noProof="1"/>
              <a:t> or </a:t>
            </a:r>
            <a:r>
              <a:rPr lang="en-US" noProof="1">
                <a:solidFill>
                  <a:srgbClr val="FFC000"/>
                </a:solidFill>
              </a:rPr>
              <a:t>indicate a </a:t>
            </a:r>
            <a:r>
              <a:rPr lang="en-US" noProof="1" smtClean="0">
                <a:solidFill>
                  <a:srgbClr val="FFC000"/>
                </a:solidFill>
              </a:rPr>
              <a:t>problem</a:t>
            </a:r>
            <a:r>
              <a:rPr lang="en-US" noProof="1" smtClean="0"/>
              <a:t>.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Any </a:t>
            </a:r>
            <a:r>
              <a:rPr lang="en-US" noProof="1"/>
              <a:t>other behavior is </a:t>
            </a:r>
            <a:r>
              <a:rPr lang="en-US" noProof="1">
                <a:solidFill>
                  <a:srgbClr val="FFC000"/>
                </a:solidFill>
              </a:rPr>
              <a:t>incorrect</a:t>
            </a:r>
            <a:r>
              <a:rPr lang="en-US" noProof="1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are given the following JS code: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>
              <a:spcBef>
                <a:spcPts val="1800"/>
              </a:spcBef>
            </a:pPr>
            <a:r>
              <a:rPr lang="en-US" sz="3200" dirty="0"/>
              <a:t>Write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unit tests</a:t>
            </a:r>
            <a:r>
              <a:rPr lang="en-US" sz="3200" dirty="0"/>
              <a:t> to test the above code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Mocha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– Add / Subtract Module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42438" y="1828800"/>
            <a:ext cx="10510848" cy="337814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createCalculator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() {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let value = 0;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return {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add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: function(num) { value += Number(num); },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subtract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: function(num) { value -= Number(num); },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: function() { return value; }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}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611" y="6066304"/>
            <a:ext cx="10664532" cy="51473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+mj-lt"/>
              </a:rPr>
              <a:t>Check your solution here: 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</a:rPr>
              <a:t>https://</a:t>
            </a:r>
            <a:r>
              <a:rPr lang="en-US" dirty="0" smtClean="0">
                <a:solidFill>
                  <a:schemeClr val="bg1"/>
                </a:solidFill>
                <a:effectLst/>
                <a:latin typeface="+mj-lt"/>
              </a:rPr>
              <a:t>judge.softuni.bg/Contests/307</a:t>
            </a:r>
            <a:endParaRPr lang="en-US" dirty="0">
              <a:solidFill>
                <a:schemeClr val="bg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291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Design the test cases</a:t>
            </a:r>
          </a:p>
          <a:p>
            <a:pPr lvl="1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0</a:t>
            </a:r>
          </a:p>
          <a:p>
            <a:pPr lvl="1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add(2)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add(3)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5</a:t>
            </a:r>
          </a:p>
          <a:p>
            <a:pPr lvl="1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subtract(3)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subtract(2)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-5</a:t>
            </a:r>
          </a:p>
          <a:p>
            <a:pPr lvl="1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add(5.3)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subtract(1.1)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4.2</a:t>
            </a:r>
          </a:p>
          <a:p>
            <a:pPr lvl="1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add(10)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subtract('7')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add('-2')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subtract(-1)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2</a:t>
            </a:r>
          </a:p>
          <a:p>
            <a:pPr lvl="1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add('hello')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NaN</a:t>
            </a:r>
          </a:p>
          <a:p>
            <a:pPr lvl="1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subtract('hello')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NaN</a:t>
            </a:r>
          </a:p>
          <a:p>
            <a:pPr lvl="1"/>
            <a:endParaRPr lang="en-US" sz="3200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Add / Subtract </a:t>
            </a:r>
            <a:r>
              <a:rPr lang="bg-BG" dirty="0"/>
              <a:t>– </a:t>
            </a:r>
            <a:r>
              <a:rPr lang="en-US" dirty="0"/>
              <a:t>Test Cases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52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Add / Subtract </a:t>
            </a:r>
            <a:r>
              <a:rPr lang="bg-BG" dirty="0"/>
              <a:t>– </a:t>
            </a:r>
            <a:r>
              <a:rPr lang="en-US" dirty="0"/>
              <a:t>Test Code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4611" y="1371600"/>
            <a:ext cx="10815648" cy="460201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describe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("createCalculator()",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() {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let calc;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beforeEach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calc =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createCalculator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();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});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("should return 5 after {add 3; add 2}",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() {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calc.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add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(3); calc.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add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(2); let value = calc.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();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expect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(value)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(5);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});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…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8" name="AutoShape 24"/>
          <p:cNvSpPr>
            <a:spLocks noChangeArrowheads="1"/>
          </p:cNvSpPr>
          <p:nvPr/>
        </p:nvSpPr>
        <p:spPr bwMode="auto">
          <a:xfrm>
            <a:off x="7694612" y="1828800"/>
            <a:ext cx="2803695" cy="1407474"/>
          </a:xfrm>
          <a:prstGeom prst="wedgeRoundRectCallout">
            <a:avLst>
              <a:gd name="adj1" fmla="val -88239"/>
              <a:gd name="adj2" fmla="val -327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rgbClr val="FFFFFF"/>
                </a:solidFill>
              </a:rPr>
              <a:t>Mocha </a:t>
            </a:r>
            <a:r>
              <a:rPr lang="en-US" b="1" noProof="1">
                <a:solidFill>
                  <a:schemeClr val="bg1"/>
                </a:solidFill>
              </a:rPr>
              <a:t>hook</a:t>
            </a:r>
            <a:r>
              <a:rPr lang="en-US" b="1" noProof="1">
                <a:solidFill>
                  <a:srgbClr val="FFFFFF"/>
                </a:solidFill>
              </a:rPr>
              <a:t>: called before each test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4611" y="6066304"/>
            <a:ext cx="10664532" cy="51473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solidFill>
                  <a:schemeClr val="tx1">
                    <a:lumMod val="75000"/>
                  </a:schemeClr>
                </a:solidFill>
                <a:effectLst/>
                <a:latin typeface="+mj-lt"/>
              </a:rPr>
              <a:t>Check your solution here: 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</a:rPr>
              <a:t>https://</a:t>
            </a:r>
            <a:r>
              <a:rPr lang="en-US" dirty="0" smtClean="0">
                <a:solidFill>
                  <a:schemeClr val="bg1"/>
                </a:solidFill>
                <a:effectLst/>
                <a:latin typeface="+mj-lt"/>
              </a:rPr>
              <a:t>judge.softuni.bg/Contests/307</a:t>
            </a:r>
            <a:endParaRPr lang="en-US" dirty="0">
              <a:solidFill>
                <a:schemeClr val="bg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824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Practice: </a:t>
            </a:r>
            <a:r>
              <a:rPr lang="en-US" dirty="0" smtClean="0"/>
              <a:t>Unit Testing in JS</a:t>
            </a:r>
            <a:endParaRPr lang="bg-BG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12" y="152400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9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=""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892" y="1420274"/>
            <a:ext cx="8630747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=""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=""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=""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2639" y="3276681"/>
            <a:ext cx="2881926" cy="311896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="" xmlns:a16="http://schemas.microsoft.com/office/drawing/2014/main" id="{373AC257-A0F4-4265-8C0F-3CB5C237A93D}"/>
              </a:ext>
            </a:extLst>
          </p:cNvPr>
          <p:cNvSpPr txBox="1">
            <a:spLocks/>
          </p:cNvSpPr>
          <p:nvPr/>
        </p:nvSpPr>
        <p:spPr>
          <a:xfrm>
            <a:off x="263653" y="1614045"/>
            <a:ext cx="8523279" cy="5243955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8737" y="1717009"/>
            <a:ext cx="749704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2"/>
                </a:solidFill>
              </a:rPr>
              <a:t>JS functions should do what their name says or indicate a problem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2"/>
                </a:solidFill>
              </a:rPr>
              <a:t>Unit tests are programs that check whether a piece of code works as expected</a:t>
            </a: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646088" y="3593936"/>
            <a:ext cx="8061537" cy="27553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latin typeface="Consolas" panose="020B0609020204030204" pitchFamily="49" charset="0"/>
                <a:cs typeface="Consolas" pitchFamily="49" charset="0"/>
              </a:rPr>
              <a:t>let expect = require("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chai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").expect;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describe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latin typeface="Consolas" panose="020B0609020204030204" pitchFamily="49" charset="0"/>
                <a:cs typeface="Consolas" pitchFamily="49" charset="0"/>
              </a:rPr>
              <a:t>sum(arr)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it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i="1" noProof="1">
                <a:solidFill>
                  <a:srgbClr val="FBEEDC"/>
                </a:solidFill>
                <a:latin typeface="Consolas" panose="020B0609020204030204" pitchFamily="49" charset="0"/>
                <a:cs typeface="Consolas" pitchFamily="49" charset="0"/>
              </a:rPr>
              <a:t>shoud sum 1+2 = 3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", function()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expect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(sum([1, 2]))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.to.be.equal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494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74612" y="6400800"/>
            <a:ext cx="12039600" cy="363538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https://softuni.bg/trainings/2081/js-advanced-october-2018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29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190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5799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4" t="-11319" r="-15784" b="-11319"/>
          <a:stretch/>
        </p:blipFill>
        <p:spPr>
          <a:xfrm>
            <a:off x="8882799" y="5566366"/>
            <a:ext cx="224022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5799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r="-24437" b="-5187"/>
          <a:stretch/>
        </p:blipFill>
        <p:spPr>
          <a:xfrm>
            <a:off x="6961566" y="5566366"/>
            <a:ext cx="159302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186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5799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849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5799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6361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0284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2772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5799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66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1129420" y="2067924"/>
            <a:ext cx="5023218" cy="1439625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2" t="-29177" r="-15162" b="-29177"/>
          <a:stretch/>
        </p:blipFill>
        <p:spPr>
          <a:xfrm>
            <a:off x="4918809" y="4064376"/>
            <a:ext cx="6140594" cy="1439625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8"/>
          <a:stretch/>
        </p:blipFill>
        <p:spPr>
          <a:xfrm>
            <a:off x="6424527" y="2067924"/>
            <a:ext cx="1962778" cy="1439625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1" t="-3201" r="-3201" b="-3201"/>
          <a:stretch/>
        </p:blipFill>
        <p:spPr>
          <a:xfrm>
            <a:off x="8659194" y="2067924"/>
            <a:ext cx="2400210" cy="1439625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05" t="-5874" r="-9305" b="-12736"/>
          <a:stretch/>
        </p:blipFill>
        <p:spPr>
          <a:xfrm>
            <a:off x="1129421" y="4064376"/>
            <a:ext cx="3383118" cy="1439625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8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xmlns="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538112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xmlns="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140" y="2057400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xmlns="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612" y="3654371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xmlns="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5359668"/>
            <a:ext cx="1041962" cy="104196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02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84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Normal execution</a:t>
            </a:r>
            <a:r>
              <a:rPr lang="bg-BG" dirty="0"/>
              <a:t> </a:t>
            </a:r>
            <a:r>
              <a:rPr lang="bg-BG" dirty="0">
                <a:sym typeface="Wingdings" panose="05000000000000000000" pitchFamily="2" charset="2"/>
              </a:rPr>
              <a:t></a:t>
            </a:r>
            <a:r>
              <a:rPr lang="en-US" dirty="0"/>
              <a:t> a function does what its name says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Special case </a:t>
            </a:r>
            <a:r>
              <a:rPr lang="en-US" dirty="0">
                <a:sym typeface="Wingdings" panose="05000000000000000000" pitchFamily="2" charset="2"/>
              </a:rPr>
              <a:t> return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special value </a:t>
            </a:r>
            <a:r>
              <a:rPr lang="en-US" dirty="0">
                <a:sym typeface="Wingdings" panose="05000000000000000000" pitchFamily="2" charset="2"/>
              </a:rPr>
              <a:t>to indicate "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not found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– Examples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60412" y="1981200"/>
            <a:ext cx="10668000" cy="163388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let str = "Hello, Soft</a:t>
            </a:r>
            <a:r>
              <a:rPr lang="en-US" noProof="1">
                <a:solidFill>
                  <a:schemeClr val="bg1"/>
                </a:solidFill>
              </a:rPr>
              <a:t>Uni</a:t>
            </a:r>
            <a:r>
              <a:rPr lang="en-US" noProof="1"/>
              <a:t>";</a:t>
            </a:r>
          </a:p>
          <a:p>
            <a:r>
              <a:rPr lang="en-US" noProof="1"/>
              <a:t>console.log(str.</a:t>
            </a:r>
            <a:r>
              <a:rPr lang="en-US" noProof="1">
                <a:solidFill>
                  <a:schemeClr val="bg1"/>
                </a:solidFill>
              </a:rPr>
              <a:t>indexOf</a:t>
            </a:r>
            <a:r>
              <a:rPr lang="en-US" noProof="1"/>
              <a:t>("</a:t>
            </a:r>
            <a:r>
              <a:rPr lang="en-US" noProof="1">
                <a:solidFill>
                  <a:schemeClr val="bg1"/>
                </a:solidFill>
              </a:rPr>
              <a:t>Uni</a:t>
            </a:r>
            <a:r>
              <a:rPr lang="en-US" noProof="1"/>
              <a:t>")); </a:t>
            </a:r>
            <a:r>
              <a:rPr lang="en-US" i="1" noProof="1">
                <a:solidFill>
                  <a:schemeClr val="accent2"/>
                </a:solidFill>
              </a:rPr>
              <a:t>// 11</a:t>
            </a:r>
          </a:p>
          <a:p>
            <a:r>
              <a:rPr lang="en-US" noProof="1"/>
              <a:t>console.log(str.</a:t>
            </a:r>
            <a:r>
              <a:rPr lang="en-US" noProof="1">
                <a:solidFill>
                  <a:schemeClr val="bg1"/>
                </a:solidFill>
              </a:rPr>
              <a:t>indexOf</a:t>
            </a:r>
            <a:r>
              <a:rPr lang="en-US" noProof="1"/>
              <a:t>(</a:t>
            </a:r>
            <a:r>
              <a:rPr lang="en-US" noProof="1">
                <a:solidFill>
                  <a:schemeClr val="bg1"/>
                </a:solidFill>
              </a:rPr>
              <a:t>""</a:t>
            </a:r>
            <a:r>
              <a:rPr lang="en-US" noProof="1"/>
              <a:t>)); </a:t>
            </a:r>
            <a:r>
              <a:rPr lang="en-US" i="1" noProof="1">
                <a:solidFill>
                  <a:schemeClr val="accent2"/>
                </a:solidFill>
              </a:rPr>
              <a:t>// 0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760412" y="4750799"/>
            <a:ext cx="10668000" cy="163388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let str = "Hello, SoftUni";</a:t>
            </a:r>
          </a:p>
          <a:p>
            <a:r>
              <a:rPr lang="en-US" noProof="1"/>
              <a:t>console.log(str.</a:t>
            </a:r>
            <a:r>
              <a:rPr lang="en-US" noProof="1">
                <a:solidFill>
                  <a:schemeClr val="bg1"/>
                </a:solidFill>
              </a:rPr>
              <a:t>indexOf</a:t>
            </a:r>
            <a:r>
              <a:rPr lang="en-US" noProof="1"/>
              <a:t>("</a:t>
            </a:r>
            <a:r>
              <a:rPr lang="en-US" noProof="1">
                <a:solidFill>
                  <a:schemeClr val="bg1"/>
                </a:solidFill>
              </a:rPr>
              <a:t>Sofia</a:t>
            </a:r>
            <a:r>
              <a:rPr lang="en-US" noProof="1"/>
              <a:t>")); </a:t>
            </a:r>
            <a:r>
              <a:rPr lang="en-US" i="1" noProof="1">
                <a:solidFill>
                  <a:schemeClr val="accent2"/>
                </a:solidFill>
              </a:rPr>
              <a:t>// -1</a:t>
            </a:r>
          </a:p>
          <a:p>
            <a:r>
              <a:rPr lang="en-US" noProof="1"/>
              <a:t>console.log(str.</a:t>
            </a:r>
            <a:r>
              <a:rPr lang="en-US" noProof="1">
                <a:solidFill>
                  <a:schemeClr val="bg1"/>
                </a:solidFill>
              </a:rPr>
              <a:t>indexOf</a:t>
            </a:r>
            <a:r>
              <a:rPr lang="en-US" noProof="1"/>
              <a:t>(</a:t>
            </a:r>
            <a:r>
              <a:rPr lang="en-US" noProof="1">
                <a:solidFill>
                  <a:schemeClr val="bg1"/>
                </a:solidFill>
              </a:rPr>
              <a:t>undefined</a:t>
            </a:r>
            <a:r>
              <a:rPr lang="en-US" noProof="1"/>
              <a:t>)); </a:t>
            </a:r>
            <a:r>
              <a:rPr lang="en-US" i="1" noProof="1">
                <a:solidFill>
                  <a:schemeClr val="accent2"/>
                </a:solidFill>
              </a:rPr>
              <a:t>// -1</a:t>
            </a:r>
          </a:p>
        </p:txBody>
      </p:sp>
    </p:spTree>
    <p:extLst>
      <p:ext uri="{BB962C8B-B14F-4D97-AF65-F5344CB8AC3E}">
        <p14:creationId xmlns:p14="http://schemas.microsoft.com/office/powerpoint/2010/main" val="105815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Exception</a:t>
            </a:r>
            <a:r>
              <a:rPr lang="bg-BG" dirty="0"/>
              <a:t> </a:t>
            </a:r>
            <a:r>
              <a:rPr lang="bg-BG" dirty="0">
                <a:sym typeface="Wingdings" panose="05000000000000000000" pitchFamily="2" charset="2"/>
              </a:rPr>
              <a:t></a:t>
            </a:r>
            <a:r>
              <a:rPr lang="en-US" dirty="0"/>
              <a:t> a function is unable to do its work (fatal error)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– Exceptions (Errors)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60412" y="1941861"/>
            <a:ext cx="10668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let arr = </a:t>
            </a:r>
            <a:r>
              <a:rPr lang="en-US" noProof="1">
                <a:solidFill>
                  <a:schemeClr val="bg1"/>
                </a:solidFill>
              </a:rPr>
              <a:t>new Array(-1)</a:t>
            </a:r>
            <a:r>
              <a:rPr lang="en-US" noProof="1"/>
              <a:t>; </a:t>
            </a:r>
            <a:r>
              <a:rPr lang="en-US" i="1" noProof="1">
                <a:solidFill>
                  <a:schemeClr val="accent2"/>
                </a:solidFill>
              </a:rPr>
              <a:t>// Uncaught RangeError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0412" y="2858312"/>
            <a:ext cx="10668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let bigArr = </a:t>
            </a:r>
            <a:r>
              <a:rPr lang="en-US" noProof="1">
                <a:solidFill>
                  <a:schemeClr val="bg1"/>
                </a:solidFill>
              </a:rPr>
              <a:t>new Array</a:t>
            </a:r>
            <a:r>
              <a:rPr lang="en-US" noProof="1"/>
              <a:t>(</a:t>
            </a:r>
            <a:r>
              <a:rPr lang="en-US" noProof="1">
                <a:solidFill>
                  <a:schemeClr val="bg1"/>
                </a:solidFill>
              </a:rPr>
              <a:t>9999999999</a:t>
            </a:r>
            <a:r>
              <a:rPr lang="en-US" noProof="1"/>
              <a:t>); </a:t>
            </a:r>
            <a:r>
              <a:rPr lang="en-US" i="1" noProof="1">
                <a:solidFill>
                  <a:schemeClr val="accent2"/>
                </a:solidFill>
              </a:rPr>
              <a:t>// RangeError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60412" y="3772712"/>
            <a:ext cx="10668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let index = </a:t>
            </a:r>
            <a:r>
              <a:rPr lang="en-US" noProof="1">
                <a:solidFill>
                  <a:schemeClr val="bg1"/>
                </a:solidFill>
              </a:rPr>
              <a:t>undefined</a:t>
            </a:r>
            <a:r>
              <a:rPr lang="en-US" noProof="1"/>
              <a:t>.</a:t>
            </a:r>
            <a:r>
              <a:rPr lang="en-US" noProof="1">
                <a:solidFill>
                  <a:schemeClr val="bg1"/>
                </a:solidFill>
              </a:rPr>
              <a:t>indexOf</a:t>
            </a:r>
            <a:r>
              <a:rPr lang="en-US" noProof="1"/>
              <a:t>("</a:t>
            </a:r>
            <a:r>
              <a:rPr lang="en-US" noProof="1">
                <a:solidFill>
                  <a:schemeClr val="bg1"/>
                </a:solidFill>
              </a:rPr>
              <a:t>hi</a:t>
            </a:r>
            <a:r>
              <a:rPr lang="en-US" noProof="1"/>
              <a:t>"); </a:t>
            </a:r>
            <a:r>
              <a:rPr lang="en-US" i="1" noProof="1">
                <a:solidFill>
                  <a:schemeClr val="accent2"/>
                </a:solidFill>
              </a:rPr>
              <a:t>// TypeError</a:t>
            </a: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760412" y="4687112"/>
            <a:ext cx="10668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console.log(</a:t>
            </a:r>
            <a:r>
              <a:rPr lang="en-US" noProof="1">
                <a:solidFill>
                  <a:schemeClr val="bg1"/>
                </a:solidFill>
              </a:rPr>
              <a:t>asfd</a:t>
            </a:r>
            <a:r>
              <a:rPr lang="en-US" noProof="1"/>
              <a:t>); </a:t>
            </a:r>
            <a:r>
              <a:rPr lang="en-US" i="1" noProof="1">
                <a:solidFill>
                  <a:schemeClr val="accent2"/>
                </a:solidFill>
              </a:rPr>
              <a:t>// Uncaught ReferenceError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760412" y="5629532"/>
            <a:ext cx="10668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console.</a:t>
            </a:r>
            <a:r>
              <a:rPr lang="en-US" noProof="1">
                <a:solidFill>
                  <a:schemeClr val="bg1"/>
                </a:solidFill>
              </a:rPr>
              <a:t>print</a:t>
            </a:r>
            <a:r>
              <a:rPr lang="en-US" noProof="1"/>
              <a:t>('hi'); </a:t>
            </a:r>
            <a:r>
              <a:rPr lang="en-US" i="1" noProof="1">
                <a:solidFill>
                  <a:schemeClr val="accent2"/>
                </a:solidFill>
              </a:rPr>
              <a:t>// Uncaught TypeError</a:t>
            </a:r>
          </a:p>
        </p:txBody>
      </p:sp>
    </p:spTree>
    <p:extLst>
      <p:ext uri="{BB962C8B-B14F-4D97-AF65-F5344CB8AC3E}">
        <p14:creationId xmlns:p14="http://schemas.microsoft.com/office/powerpoint/2010/main" val="168522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– Special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60412" y="1173511"/>
            <a:ext cx="10668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let sqrt = </a:t>
            </a:r>
            <a:r>
              <a:rPr lang="en-US" noProof="1">
                <a:solidFill>
                  <a:schemeClr val="bg1"/>
                </a:solidFill>
              </a:rPr>
              <a:t>Math.sqrt</a:t>
            </a:r>
            <a:r>
              <a:rPr lang="en-US" noProof="1"/>
              <a:t>(-1); </a:t>
            </a:r>
            <a:r>
              <a:rPr lang="en-US" i="1" noProof="1">
                <a:solidFill>
                  <a:schemeClr val="accent2"/>
                </a:solidFill>
              </a:rPr>
              <a:t>// NaN (special value)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0412" y="1909360"/>
            <a:ext cx="10668000" cy="163388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let sub = "hello".</a:t>
            </a:r>
            <a:r>
              <a:rPr lang="en-US" noProof="1">
                <a:solidFill>
                  <a:schemeClr val="bg1"/>
                </a:solidFill>
              </a:rPr>
              <a:t>substring</a:t>
            </a:r>
            <a:r>
              <a:rPr lang="en-US" noProof="1"/>
              <a:t>(</a:t>
            </a:r>
            <a:r>
              <a:rPr lang="en-US" noProof="1">
                <a:solidFill>
                  <a:schemeClr val="bg1"/>
                </a:solidFill>
              </a:rPr>
              <a:t>2</a:t>
            </a:r>
            <a:r>
              <a:rPr lang="en-US" noProof="1"/>
              <a:t>, </a:t>
            </a:r>
            <a:r>
              <a:rPr lang="en-US" noProof="1">
                <a:solidFill>
                  <a:schemeClr val="bg1"/>
                </a:solidFill>
              </a:rPr>
              <a:t>1000</a:t>
            </a:r>
            <a:r>
              <a:rPr lang="en-US" noProof="1"/>
              <a:t>); </a:t>
            </a:r>
            <a:r>
              <a:rPr lang="en-US" i="1" noProof="1">
                <a:solidFill>
                  <a:schemeClr val="accent2"/>
                </a:solidFill>
              </a:rPr>
              <a:t>// llo</a:t>
            </a:r>
          </a:p>
          <a:p>
            <a:r>
              <a:rPr lang="en-US" i="1" noProof="1">
                <a:solidFill>
                  <a:schemeClr val="accent2"/>
                </a:solidFill>
              </a:rPr>
              <a:t>// Soft error </a:t>
            </a:r>
            <a:r>
              <a:rPr lang="en-US" i="1" noProof="1">
                <a:solidFill>
                  <a:schemeClr val="accent2"/>
                </a:solidFill>
                <a:sym typeface="Wingdings" panose="05000000000000000000" pitchFamily="2" charset="2"/>
              </a:rPr>
              <a:t> substring still does its job: takes all </a:t>
            </a:r>
            <a:endParaRPr lang="en-US" i="1" noProof="1" smtClean="0">
              <a:solidFill>
                <a:schemeClr val="accent2"/>
              </a:solidFill>
              <a:sym typeface="Wingdings" panose="05000000000000000000" pitchFamily="2" charset="2"/>
            </a:endParaRPr>
          </a:p>
          <a:p>
            <a:r>
              <a:rPr lang="en-US" i="1" noProof="1" smtClean="0">
                <a:solidFill>
                  <a:schemeClr val="accent2"/>
                </a:solidFill>
                <a:sym typeface="Wingdings" panose="05000000000000000000" pitchFamily="2" charset="2"/>
              </a:rPr>
              <a:t>available </a:t>
            </a:r>
            <a:r>
              <a:rPr lang="en-US" i="1" noProof="1">
                <a:solidFill>
                  <a:schemeClr val="accent2"/>
                </a:solidFill>
                <a:sym typeface="Wingdings" panose="05000000000000000000" pitchFamily="2" charset="2"/>
              </a:rPr>
              <a:t>chars</a:t>
            </a:r>
            <a:endParaRPr lang="en-US" i="1" noProof="1">
              <a:solidFill>
                <a:schemeClr val="accent2"/>
              </a:solidFill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60412" y="3691650"/>
            <a:ext cx="10668000" cy="147999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let sub = "hello".</a:t>
            </a:r>
            <a:r>
              <a:rPr lang="en-US" noProof="1">
                <a:solidFill>
                  <a:schemeClr val="bg1"/>
                </a:solidFill>
              </a:rPr>
              <a:t>substring</a:t>
            </a:r>
            <a:r>
              <a:rPr lang="en-US" noProof="1"/>
              <a:t>(</a:t>
            </a:r>
            <a:r>
              <a:rPr lang="en-US" noProof="1">
                <a:solidFill>
                  <a:schemeClr val="bg1"/>
                </a:solidFill>
              </a:rPr>
              <a:t>-100</a:t>
            </a:r>
            <a:r>
              <a:rPr lang="en-US" noProof="1"/>
              <a:t>, </a:t>
            </a:r>
            <a:r>
              <a:rPr lang="en-US" noProof="1">
                <a:solidFill>
                  <a:schemeClr val="bg1"/>
                </a:solidFill>
              </a:rPr>
              <a:t>100</a:t>
            </a:r>
            <a:r>
              <a:rPr lang="en-US" noProof="1"/>
              <a:t>); </a:t>
            </a:r>
            <a:r>
              <a:rPr lang="en-US" i="1" noProof="1">
                <a:solidFill>
                  <a:schemeClr val="accent2"/>
                </a:solidFill>
              </a:rPr>
              <a:t>// hello</a:t>
            </a:r>
          </a:p>
          <a:p>
            <a:r>
              <a:rPr lang="en-US" i="1" noProof="1">
                <a:solidFill>
                  <a:schemeClr val="accent2"/>
                </a:solidFill>
              </a:rPr>
              <a:t>// Soft error </a:t>
            </a:r>
            <a:r>
              <a:rPr lang="en-US" i="1" noProof="1">
                <a:solidFill>
                  <a:schemeClr val="accent2"/>
                </a:solidFill>
                <a:sym typeface="Wingdings" panose="05000000000000000000" pitchFamily="2" charset="2"/>
              </a:rPr>
              <a:t> substring still does its job: takes all available chars</a:t>
            </a:r>
            <a:endParaRPr lang="en-US" i="1" noProof="1">
              <a:solidFill>
                <a:schemeClr val="accent2"/>
              </a:solidFill>
            </a:endParaRP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760412" y="5320051"/>
            <a:ext cx="10668000" cy="111066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let inv = </a:t>
            </a:r>
            <a:r>
              <a:rPr lang="en-US" noProof="1">
                <a:solidFill>
                  <a:schemeClr val="bg1"/>
                </a:solidFill>
              </a:rPr>
              <a:t>new Date</a:t>
            </a:r>
            <a:r>
              <a:rPr lang="en-US" noProof="1"/>
              <a:t>(</a:t>
            </a:r>
            <a:r>
              <a:rPr lang="bg-BG" noProof="1"/>
              <a:t>"</a:t>
            </a:r>
            <a:r>
              <a:rPr lang="en-US" noProof="1">
                <a:solidFill>
                  <a:schemeClr val="bg1"/>
                </a:solidFill>
              </a:rPr>
              <a:t>Christmas</a:t>
            </a:r>
            <a:r>
              <a:rPr lang="bg-BG" noProof="1"/>
              <a:t>"</a:t>
            </a:r>
            <a:r>
              <a:rPr lang="en-US" noProof="1"/>
              <a:t>); </a:t>
            </a:r>
            <a:r>
              <a:rPr lang="en-US" i="1" noProof="1">
                <a:solidFill>
                  <a:schemeClr val="accent2"/>
                </a:solidFill>
              </a:rPr>
              <a:t>// Invalid Date</a:t>
            </a:r>
          </a:p>
          <a:p>
            <a:r>
              <a:rPr lang="en-US" noProof="1"/>
              <a:t>let dt = inv.getDate(); </a:t>
            </a:r>
            <a:r>
              <a:rPr lang="en-US" i="1" noProof="1">
                <a:solidFill>
                  <a:schemeClr val="accent2"/>
                </a:solidFill>
              </a:rPr>
              <a:t>// NaN</a:t>
            </a:r>
          </a:p>
        </p:txBody>
      </p:sp>
    </p:spTree>
    <p:extLst>
      <p:ext uri="{BB962C8B-B14F-4D97-AF65-F5344CB8AC3E}">
        <p14:creationId xmlns:p14="http://schemas.microsoft.com/office/powerpoint/2010/main" val="318666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(Not Obvious) Behavior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21724" y="1317878"/>
            <a:ext cx="111108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let d = </a:t>
            </a:r>
            <a:r>
              <a:rPr lang="en-US" noProof="1">
                <a:solidFill>
                  <a:schemeClr val="bg1"/>
                </a:solidFill>
              </a:rPr>
              <a:t>new Date</a:t>
            </a:r>
            <a:r>
              <a:rPr lang="en-US" noProof="1"/>
              <a:t>(2016, 1, 20); </a:t>
            </a:r>
            <a:r>
              <a:rPr lang="en-US" i="1" noProof="1">
                <a:solidFill>
                  <a:schemeClr val="accent2"/>
                </a:solidFill>
              </a:rPr>
              <a:t>// Feb 20 2016 (Jan = 0, Feb = 1)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622411" y="2072518"/>
            <a:ext cx="11110113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let dn = </a:t>
            </a:r>
            <a:r>
              <a:rPr lang="en-US" noProof="1">
                <a:solidFill>
                  <a:schemeClr val="bg1"/>
                </a:solidFill>
              </a:rPr>
              <a:t>new Date</a:t>
            </a:r>
            <a:r>
              <a:rPr lang="en-US" noProof="1"/>
              <a:t>(2016, 1, 30); </a:t>
            </a:r>
            <a:r>
              <a:rPr lang="en-US" i="1" noProof="1">
                <a:solidFill>
                  <a:schemeClr val="accent2"/>
                </a:solidFill>
              </a:rPr>
              <a:t>// Mar 01 2016 </a:t>
            </a:r>
            <a:r>
              <a:rPr lang="bg-BG" i="1" noProof="1">
                <a:solidFill>
                  <a:schemeClr val="accent2"/>
                </a:solidFill>
              </a:rPr>
              <a:t>(</a:t>
            </a:r>
            <a:r>
              <a:rPr lang="en-US" i="1" noProof="1">
                <a:solidFill>
                  <a:schemeClr val="accent2"/>
                </a:solidFill>
              </a:rPr>
              <a:t>next month)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616112" y="2863371"/>
            <a:ext cx="11110799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let dp = </a:t>
            </a:r>
            <a:r>
              <a:rPr lang="en-US" noProof="1">
                <a:solidFill>
                  <a:schemeClr val="bg1"/>
                </a:solidFill>
              </a:rPr>
              <a:t>new Date</a:t>
            </a:r>
            <a:r>
              <a:rPr lang="en-US" noProof="1"/>
              <a:t>(2016, -1, 30); </a:t>
            </a:r>
            <a:r>
              <a:rPr lang="en-US" i="1" noProof="1">
                <a:solidFill>
                  <a:schemeClr val="accent2"/>
                </a:solidFill>
              </a:rPr>
              <a:t>// Dec 30 2015 (prev month)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35799" y="3663203"/>
            <a:ext cx="11091111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let d1 = </a:t>
            </a:r>
            <a:r>
              <a:rPr lang="en-US" noProof="1">
                <a:solidFill>
                  <a:schemeClr val="bg1"/>
                </a:solidFill>
              </a:rPr>
              <a:t>new Date</a:t>
            </a:r>
            <a:r>
              <a:rPr lang="en-US" noProof="1"/>
              <a:t>(1, 1, 1); </a:t>
            </a:r>
            <a:r>
              <a:rPr lang="en-US" i="1" noProof="1">
                <a:solidFill>
                  <a:schemeClr val="accent2"/>
                </a:solidFill>
              </a:rPr>
              <a:t>// Feb 01 1901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616112" y="4475504"/>
            <a:ext cx="11110798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let dMinus1 = </a:t>
            </a:r>
            <a:r>
              <a:rPr lang="en-US" noProof="1">
                <a:solidFill>
                  <a:schemeClr val="bg1"/>
                </a:solidFill>
              </a:rPr>
              <a:t>new Date</a:t>
            </a:r>
            <a:r>
              <a:rPr lang="en-US" noProof="1"/>
              <a:t>(-1, -1, -1); </a:t>
            </a:r>
            <a:r>
              <a:rPr lang="en-US" i="1" noProof="1">
                <a:solidFill>
                  <a:schemeClr val="accent2"/>
                </a:solidFill>
              </a:rPr>
              <a:t>// Nov 29 -2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16112" y="5253888"/>
            <a:ext cx="11110798" cy="111066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-593684" defTabSz="1218072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0" lvl="1" indent="0" defTabSz="1218072" latinLnBrk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latin typeface="Consolas" panose="020B0609020204030204" pitchFamily="49" charset="0"/>
                <a:cs typeface="Consolas" pitchFamily="49" charset="0"/>
              </a:defRPr>
            </a:lvl2pPr>
            <a:lvl3pPr marL="1522591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/>
            </a:lvl3pPr>
            <a:lvl4pPr marL="2131627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/>
            </a:lvl4pPr>
            <a:lvl5pPr marL="2740663" indent="-304519" defTabSz="1218072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/>
            </a:lvl5pPr>
            <a:lvl6pPr marL="3349699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6pPr>
            <a:lvl7pPr marL="3958736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7pPr>
            <a:lvl8pPr marL="4567772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8pPr>
            <a:lvl9pPr marL="5176808" indent="-304519" defTabSz="1218072" latinLnBrk="1">
              <a:spcBef>
                <a:spcPct val="20000"/>
              </a:spcBef>
              <a:buFont typeface="Arial" pitchFamily="34" charset="0"/>
              <a:buChar char="•"/>
              <a:defRPr sz="2664"/>
            </a:lvl9pPr>
          </a:lstStyle>
          <a:p>
            <a:r>
              <a:rPr lang="en-US" noProof="1"/>
              <a:t>let pi = </a:t>
            </a:r>
            <a:r>
              <a:rPr lang="en-US" noProof="1">
                <a:solidFill>
                  <a:schemeClr val="bg1"/>
                </a:solidFill>
              </a:rPr>
              <a:t>new Date</a:t>
            </a:r>
            <a:r>
              <a:rPr lang="en-US" noProof="1"/>
              <a:t>(3.14, 3.14, 3.14); </a:t>
            </a:r>
            <a:r>
              <a:rPr lang="en-US" i="1" noProof="1">
                <a:solidFill>
                  <a:schemeClr val="accent2"/>
                </a:solidFill>
              </a:rPr>
              <a:t>// Month / year truncated</a:t>
            </a:r>
          </a:p>
          <a:p>
            <a:r>
              <a:rPr lang="en-US" i="1" noProof="1">
                <a:solidFill>
                  <a:schemeClr val="accent2"/>
                </a:solidFill>
              </a:rPr>
              <a:t>// Apr 03 1903 03:21:36 (fractial day turned to hours / minutes)</a:t>
            </a:r>
          </a:p>
        </p:txBody>
      </p:sp>
    </p:spTree>
    <p:extLst>
      <p:ext uri="{BB962C8B-B14F-4D97-AF65-F5344CB8AC3E}">
        <p14:creationId xmlns:p14="http://schemas.microsoft.com/office/powerpoint/2010/main" val="36939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PresentationTemplate (5)</Template>
  <TotalTime>3993</TotalTime>
  <Words>3505</Words>
  <Application>Microsoft Office PowerPoint</Application>
  <PresentationFormat>По избор</PresentationFormat>
  <Paragraphs>572</Paragraphs>
  <Slides>59</Slides>
  <Notes>9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59</vt:i4>
      </vt:variant>
    </vt:vector>
  </HeadingPairs>
  <TitlesOfParts>
    <vt:vector size="60" baseType="lpstr">
      <vt:lpstr>1_SoftUni3_1</vt:lpstr>
      <vt:lpstr>Error Handling Unit Testing with Mocha</vt:lpstr>
      <vt:lpstr>Table of Contents</vt:lpstr>
      <vt:lpstr>Have a Question?</vt:lpstr>
      <vt:lpstr>Презентация на PowerPoint</vt:lpstr>
      <vt:lpstr>Error Handling – Concepts</vt:lpstr>
      <vt:lpstr>Error Handling – Examples</vt:lpstr>
      <vt:lpstr>Error Handling – Exceptions (Errors)</vt:lpstr>
      <vt:lpstr>Error Handling – Special Values</vt:lpstr>
      <vt:lpstr>Unexpected (Not Obvious) Behavior</vt:lpstr>
      <vt:lpstr>Problem: Sub-Sum</vt:lpstr>
      <vt:lpstr>Problem: Sub-Sum – Error Handling</vt:lpstr>
      <vt:lpstr>Solution: Sub-Sum (with Error Handling)</vt:lpstr>
      <vt:lpstr>Презентация на PowerPoint</vt:lpstr>
      <vt:lpstr>Exceptions vs. Special Values</vt:lpstr>
      <vt:lpstr>Throwing Errors (Exceptions)</vt:lpstr>
      <vt:lpstr>Problem: Playing Cards</vt:lpstr>
      <vt:lpstr>Solution: Playing Cards – Factory Function</vt:lpstr>
      <vt:lpstr>Solution: Playing Cards – toString()</vt:lpstr>
      <vt:lpstr>The try-catch block</vt:lpstr>
      <vt:lpstr>Exceptions and Their Properties</vt:lpstr>
      <vt:lpstr>Problem: Print Deck of Cards</vt:lpstr>
      <vt:lpstr>Solution: Print Deck of Cards</vt:lpstr>
      <vt:lpstr>Презентация на PowerPoint</vt:lpstr>
      <vt:lpstr>Unit Testing – Definition</vt:lpstr>
      <vt:lpstr>Unit Tests – Structure</vt:lpstr>
      <vt:lpstr>Unit Test – Sum Numbers – Example</vt:lpstr>
      <vt:lpstr>Unit Testing Framework</vt:lpstr>
      <vt:lpstr>Презентация на PowerPoint</vt:lpstr>
      <vt:lpstr>Mocha and Chai</vt:lpstr>
      <vt:lpstr>Installing Mocha and Chai</vt:lpstr>
      <vt:lpstr>Configuring NODE_PATH</vt:lpstr>
      <vt:lpstr>Running Mocha</vt:lpstr>
      <vt:lpstr>Mocha in Action – Sample Project</vt:lpstr>
      <vt:lpstr>Mocha in Action – Sample Unit Tests</vt:lpstr>
      <vt:lpstr>Mocha in Action – Running the Tests</vt:lpstr>
      <vt:lpstr>Running Mocha Tests from WebStorm</vt:lpstr>
      <vt:lpstr>Running Mocha Tests from WebStorm (2)</vt:lpstr>
      <vt:lpstr>Configuring Libraries in WebStorm</vt:lpstr>
      <vt:lpstr>Test Groups and Test Cases</vt:lpstr>
      <vt:lpstr>Problem – Sum of Numbers</vt:lpstr>
      <vt:lpstr>Solution – Sum of Numbers – Test Cases</vt:lpstr>
      <vt:lpstr>Solution – Sum of Numbers – Test Code</vt:lpstr>
      <vt:lpstr>Problem – Check for Symmetry</vt:lpstr>
      <vt:lpstr>Solution – Check for Symmetry – Test Cases</vt:lpstr>
      <vt:lpstr>Solution – Check for Symmetry – Test Code</vt:lpstr>
      <vt:lpstr>Problem – RGB to Hex Color </vt:lpstr>
      <vt:lpstr>Solution – RGB to Hex Color – Test Cases</vt:lpstr>
      <vt:lpstr>Solution – RGB to Hex Color – Test Code</vt:lpstr>
      <vt:lpstr>Testing Incorrect Code</vt:lpstr>
      <vt:lpstr>Problem – Add / Subtract Module</vt:lpstr>
      <vt:lpstr>Solution – Add / Subtract – Test Cases</vt:lpstr>
      <vt:lpstr>Solution – Add / Subtract – Test Code</vt:lpstr>
      <vt:lpstr>Презентация на PowerPoint</vt:lpstr>
      <vt:lpstr>Summary</vt:lpstr>
      <vt:lpstr>Презентация на PowerPoint</vt:lpstr>
      <vt:lpstr>SoftUni Diamond Partners</vt:lpstr>
      <vt:lpstr>SoftUni Organizational Partners</vt:lpstr>
      <vt:lpstr>Trainings @ Software University (SoftUni)</vt:lpstr>
      <vt:lpstr>License</vt:lpstr>
    </vt:vector>
  </TitlesOfParts>
  <Manager>Svetlin Nakov</Manager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Testing with Mocha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Tanya Staneva</cp:lastModifiedBy>
  <cp:revision>233</cp:revision>
  <dcterms:created xsi:type="dcterms:W3CDTF">2014-01-02T17:00:34Z</dcterms:created>
  <dcterms:modified xsi:type="dcterms:W3CDTF">2018-09-19T13:54:33Z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